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97" r:id="rId10"/>
    <p:sldId id="298" r:id="rId11"/>
    <p:sldId id="263" r:id="rId12"/>
    <p:sldId id="264" r:id="rId13"/>
    <p:sldId id="265" r:id="rId14"/>
    <p:sldId id="267" r:id="rId15"/>
    <p:sldId id="268" r:id="rId16"/>
    <p:sldId id="271" r:id="rId17"/>
    <p:sldId id="272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9" r:id="rId39"/>
  </p:sldIdLst>
  <p:sldSz cx="9144000" cy="6858000" type="screen4x3"/>
  <p:notesSz cx="7102475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77951" cy="512763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2940" y="6"/>
            <a:ext cx="3077951" cy="512763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F3FBAA8D-23C1-49CC-91B0-F808C25D7ACC}" type="datetimeFigureOut">
              <a:rPr lang="fr-FR" smtClean="0"/>
              <a:t>21/06/2016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721856"/>
            <a:ext cx="3077951" cy="512763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2940" y="9721856"/>
            <a:ext cx="3077951" cy="512763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0AC17CDE-B16C-4166-A9C3-B584E7487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691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3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0" y="3"/>
            <a:ext cx="7102475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3"/>
            <a:ext cx="307477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0" cap="flat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3" tIns="46797" rIns="89993" bIns="46797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22940" y="3"/>
            <a:ext cx="307477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0" cap="flat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3" tIns="46797" rIns="89993" bIns="467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76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8350"/>
            <a:ext cx="511175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932" y="4860931"/>
            <a:ext cx="5679439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9721854"/>
            <a:ext cx="307477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0" cap="flat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3" tIns="46797" rIns="89993" bIns="46797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2940" y="9721854"/>
            <a:ext cx="307477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0" cap="flat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93" tIns="46797" rIns="89993" bIns="467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754A83-CF53-4F83-974F-F5C492E2B2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5" y="4860930"/>
            <a:ext cx="5681027" cy="460375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0F48-FD30-4DF3-A2F5-278844C6D8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695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57FF-573D-4524-924D-DE0F5B1141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959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813" y="131763"/>
            <a:ext cx="2055812" cy="59959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8213" cy="59959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08815-14ED-4D83-A04D-CB67BA6FCC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5124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6425" cy="14335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6425" cy="452755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AC43-A8E4-42A7-89CF-9EEAD1FFF7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6443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B3FD-633B-489E-BBD9-B5694D4E1B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4128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2887-7A3D-4FBF-A066-38B502D925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015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9DF6-30C8-4249-9643-2D5B936F71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7777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3375"/>
            <a:ext cx="4037013" cy="45227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3375"/>
            <a:ext cx="4037012" cy="45227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62A0-5A3A-4088-901F-7AC912B3106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353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E660A-CB2E-43BF-A1F4-690B1CBA88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833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238A-7266-4B4D-97C7-6D2D1983CF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2931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081C-F75B-4BD3-91B6-173ABDDBB0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905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1FE2-84D2-4C9D-A89C-7CE9A80FA0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262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4B66-9A95-44CC-8961-649287D7BF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5406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0011-8C7B-4097-977D-6D1188E0CC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171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75FCF-F271-442F-A925-FC336CBAA5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6999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813" y="1600200"/>
            <a:ext cx="2055812" cy="45259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8213" cy="452596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AC46-0B85-4666-9CF4-62102270FA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7025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6425" cy="18256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C2E39-2CA5-4690-8B5F-63E4A2D4F7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042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901E-E319-44AD-B2BD-1F92750648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562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A0502-33A5-42A3-85C9-931C5C2E0DC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962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24AC-90CA-4D3F-B832-49812B6A8C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152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720C4-AB67-4184-921E-F70272CBB3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777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26EC-3E2A-488C-B9E4-15EF345997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42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6F09F-138A-4195-8D88-162DD92574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517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73BF-3F63-42FD-AB09-3188B4B539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350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40825" cy="6853238"/>
            <a:chOff x="0" y="0"/>
            <a:chExt cx="5758" cy="4317"/>
          </a:xfrm>
        </p:grpSpPr>
        <p:sp>
          <p:nvSpPr>
            <p:cNvPr id="1032" name="Freeform 2"/>
            <p:cNvSpPr>
              <a:spLocks noChangeArrowheads="1"/>
            </p:cNvSpPr>
            <p:nvPr/>
          </p:nvSpPr>
          <p:spPr bwMode="auto">
            <a:xfrm>
              <a:off x="0" y="12"/>
              <a:ext cx="5756" cy="3271"/>
            </a:xfrm>
            <a:custGeom>
              <a:avLst/>
              <a:gdLst>
                <a:gd name="T0" fmla="*/ 3202 w 5740"/>
                <a:gd name="T1" fmla="*/ 1815 h 3273"/>
                <a:gd name="T2" fmla="*/ 0 w 5740"/>
                <a:gd name="T3" fmla="*/ 0 h 3273"/>
                <a:gd name="T4" fmla="*/ 0 w 5740"/>
                <a:gd name="T5" fmla="*/ 522 h 3273"/>
                <a:gd name="T6" fmla="*/ 3045 w 5740"/>
                <a:gd name="T7" fmla="*/ 1977 h 3273"/>
                <a:gd name="T8" fmla="*/ 5756 w 5740"/>
                <a:gd name="T9" fmla="*/ 3271 h 3273"/>
                <a:gd name="T10" fmla="*/ 5756 w 5740"/>
                <a:gd name="T11" fmla="*/ 3265 h 3273"/>
                <a:gd name="T12" fmla="*/ 3202 w 5740"/>
                <a:gd name="T13" fmla="*/ 1815 h 3273"/>
                <a:gd name="T14" fmla="*/ 3202 w 5740"/>
                <a:gd name="T15" fmla="*/ 1815 h 32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3" name="Freeform 3"/>
            <p:cNvSpPr>
              <a:spLocks noChangeArrowheads="1"/>
            </p:cNvSpPr>
            <p:nvPr/>
          </p:nvSpPr>
          <p:spPr bwMode="auto">
            <a:xfrm>
              <a:off x="149" y="0"/>
              <a:ext cx="5607" cy="3241"/>
            </a:xfrm>
            <a:custGeom>
              <a:avLst/>
              <a:gdLst>
                <a:gd name="T0" fmla="*/ 3172 w 5591"/>
                <a:gd name="T1" fmla="*/ 1713 h 3243"/>
                <a:gd name="T2" fmla="*/ 432 w 5591"/>
                <a:gd name="T3" fmla="*/ 0 h 3243"/>
                <a:gd name="T4" fmla="*/ 0 w 5591"/>
                <a:gd name="T5" fmla="*/ 0 h 3243"/>
                <a:gd name="T6" fmla="*/ 3095 w 5591"/>
                <a:gd name="T7" fmla="*/ 1785 h 3243"/>
                <a:gd name="T8" fmla="*/ 5607 w 5591"/>
                <a:gd name="T9" fmla="*/ 3241 h 3243"/>
                <a:gd name="T10" fmla="*/ 5607 w 5591"/>
                <a:gd name="T11" fmla="*/ 3235 h 3243"/>
                <a:gd name="T12" fmla="*/ 3172 w 5591"/>
                <a:gd name="T13" fmla="*/ 1713 h 3243"/>
                <a:gd name="T14" fmla="*/ 3172 w 5591"/>
                <a:gd name="T15" fmla="*/ 1713 h 3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4" name="Freeform 4"/>
            <p:cNvSpPr>
              <a:spLocks noChangeArrowheads="1"/>
            </p:cNvSpPr>
            <p:nvPr/>
          </p:nvSpPr>
          <p:spPr bwMode="auto">
            <a:xfrm>
              <a:off x="0" y="3433"/>
              <a:ext cx="4036" cy="189"/>
            </a:xfrm>
            <a:custGeom>
              <a:avLst/>
              <a:gdLst>
                <a:gd name="T0" fmla="*/ 0 w 4042"/>
                <a:gd name="T1" fmla="*/ 154 h 192"/>
                <a:gd name="T2" fmla="*/ 4036 w 4042"/>
                <a:gd name="T3" fmla="*/ 189 h 192"/>
                <a:gd name="T4" fmla="*/ 4036 w 4042"/>
                <a:gd name="T5" fmla="*/ 142 h 192"/>
                <a:gd name="T6" fmla="*/ 0 w 4042"/>
                <a:gd name="T7" fmla="*/ 0 h 192"/>
                <a:gd name="T8" fmla="*/ 0 w 4042"/>
                <a:gd name="T9" fmla="*/ 154 h 192"/>
                <a:gd name="T10" fmla="*/ 0 w 4042"/>
                <a:gd name="T11" fmla="*/ 154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5" name="Freeform 5"/>
            <p:cNvSpPr>
              <a:spLocks noChangeArrowheads="1"/>
            </p:cNvSpPr>
            <p:nvPr/>
          </p:nvSpPr>
          <p:spPr bwMode="auto">
            <a:xfrm>
              <a:off x="4038" y="3577"/>
              <a:ext cx="1718" cy="63"/>
            </a:xfrm>
            <a:custGeom>
              <a:avLst/>
              <a:gdLst>
                <a:gd name="T0" fmla="*/ 1718 w 1722"/>
                <a:gd name="T1" fmla="*/ 63 h 66"/>
                <a:gd name="T2" fmla="*/ 1718 w 1722"/>
                <a:gd name="T3" fmla="*/ 57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3 h 66"/>
                <a:gd name="T10" fmla="*/ 1718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6" name="Freeform 6"/>
            <p:cNvSpPr>
              <a:spLocks noChangeArrowheads="1"/>
            </p:cNvSpPr>
            <p:nvPr/>
          </p:nvSpPr>
          <p:spPr bwMode="auto">
            <a:xfrm>
              <a:off x="0" y="3726"/>
              <a:ext cx="4782" cy="327"/>
            </a:xfrm>
            <a:custGeom>
              <a:avLst/>
              <a:gdLst>
                <a:gd name="T0" fmla="*/ 0 w 4789"/>
                <a:gd name="T1" fmla="*/ 327 h 329"/>
                <a:gd name="T2" fmla="*/ 4782 w 4789"/>
                <a:gd name="T3" fmla="*/ 77 h 329"/>
                <a:gd name="T4" fmla="*/ 4782 w 4789"/>
                <a:gd name="T5" fmla="*/ 0 h 329"/>
                <a:gd name="T6" fmla="*/ 0 w 4789"/>
                <a:gd name="T7" fmla="*/ 106 h 329"/>
                <a:gd name="T8" fmla="*/ 0 w 4789"/>
                <a:gd name="T9" fmla="*/ 327 h 329"/>
                <a:gd name="T10" fmla="*/ 0 w 4789"/>
                <a:gd name="T11" fmla="*/ 327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7" name="Freeform 7"/>
            <p:cNvSpPr>
              <a:spLocks noChangeArrowheads="1"/>
            </p:cNvSpPr>
            <p:nvPr/>
          </p:nvSpPr>
          <p:spPr bwMode="auto">
            <a:xfrm>
              <a:off x="4784" y="3702"/>
              <a:ext cx="972" cy="99"/>
            </a:xfrm>
            <a:custGeom>
              <a:avLst/>
              <a:gdLst>
                <a:gd name="T0" fmla="*/ 972 w 975"/>
                <a:gd name="T1" fmla="*/ 47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99 h 101"/>
                <a:gd name="T8" fmla="*/ 972 w 975"/>
                <a:gd name="T9" fmla="*/ 47 h 101"/>
                <a:gd name="T10" fmla="*/ 972 w 975"/>
                <a:gd name="T11" fmla="*/ 47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8" name="Freeform 8"/>
            <p:cNvSpPr>
              <a:spLocks noChangeArrowheads="1"/>
            </p:cNvSpPr>
            <p:nvPr/>
          </p:nvSpPr>
          <p:spPr bwMode="auto">
            <a:xfrm>
              <a:off x="3619" y="3815"/>
              <a:ext cx="2137" cy="196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4 h 198"/>
                <a:gd name="T4" fmla="*/ 0 w 2141"/>
                <a:gd name="T5" fmla="*/ 196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9" name="Freeform 9"/>
            <p:cNvSpPr>
              <a:spLocks noChangeArrowheads="1"/>
            </p:cNvSpPr>
            <p:nvPr/>
          </p:nvSpPr>
          <p:spPr bwMode="auto">
            <a:xfrm>
              <a:off x="0" y="3971"/>
              <a:ext cx="3617" cy="346"/>
            </a:xfrm>
            <a:custGeom>
              <a:avLst/>
              <a:gdLst>
                <a:gd name="T0" fmla="*/ 0 w 3623"/>
                <a:gd name="T1" fmla="*/ 346 h 348"/>
                <a:gd name="T2" fmla="*/ 310 w 3623"/>
                <a:gd name="T3" fmla="*/ 346 h 348"/>
                <a:gd name="T4" fmla="*/ 3617 w 3623"/>
                <a:gd name="T5" fmla="*/ 42 h 348"/>
                <a:gd name="T6" fmla="*/ 3617 w 3623"/>
                <a:gd name="T7" fmla="*/ 0 h 348"/>
                <a:gd name="T8" fmla="*/ 0 w 3623"/>
                <a:gd name="T9" fmla="*/ 262 h 348"/>
                <a:gd name="T10" fmla="*/ 0 w 3623"/>
                <a:gd name="T11" fmla="*/ 346 h 348"/>
                <a:gd name="T12" fmla="*/ 0 w 3623"/>
                <a:gd name="T13" fmla="*/ 346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0" name="Freeform 10"/>
            <p:cNvSpPr>
              <a:spLocks noChangeArrowheads="1"/>
            </p:cNvSpPr>
            <p:nvPr/>
          </p:nvSpPr>
          <p:spPr bwMode="auto">
            <a:xfrm>
              <a:off x="2097" y="4043"/>
              <a:ext cx="2512" cy="274"/>
            </a:xfrm>
            <a:custGeom>
              <a:avLst/>
              <a:gdLst>
                <a:gd name="T0" fmla="*/ 2178 w 2517"/>
                <a:gd name="T1" fmla="*/ 274 h 276"/>
                <a:gd name="T2" fmla="*/ 2512 w 2517"/>
                <a:gd name="T3" fmla="*/ 203 h 276"/>
                <a:gd name="T4" fmla="*/ 2256 w 2517"/>
                <a:gd name="T5" fmla="*/ 0 h 276"/>
                <a:gd name="T6" fmla="*/ 0 w 2517"/>
                <a:gd name="T7" fmla="*/ 274 h 276"/>
                <a:gd name="T8" fmla="*/ 2178 w 2517"/>
                <a:gd name="T9" fmla="*/ 274 h 276"/>
                <a:gd name="T10" fmla="*/ 2178 w 2517"/>
                <a:gd name="T11" fmla="*/ 274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1" name="Freeform 11"/>
            <p:cNvSpPr>
              <a:spLocks noChangeArrowheads="1"/>
            </p:cNvSpPr>
            <p:nvPr/>
          </p:nvSpPr>
          <p:spPr bwMode="auto">
            <a:xfrm>
              <a:off x="4354" y="3869"/>
              <a:ext cx="1402" cy="376"/>
            </a:xfrm>
            <a:custGeom>
              <a:avLst/>
              <a:gdLst>
                <a:gd name="T0" fmla="*/ 1402 w 1405"/>
                <a:gd name="T1" fmla="*/ 125 h 378"/>
                <a:gd name="T2" fmla="*/ 1402 w 1405"/>
                <a:gd name="T3" fmla="*/ 0 h 378"/>
                <a:gd name="T4" fmla="*/ 0 w 1405"/>
                <a:gd name="T5" fmla="*/ 173 h 378"/>
                <a:gd name="T6" fmla="*/ 256 w 1405"/>
                <a:gd name="T7" fmla="*/ 376 h 378"/>
                <a:gd name="T8" fmla="*/ 1402 w 1405"/>
                <a:gd name="T9" fmla="*/ 125 h 378"/>
                <a:gd name="T10" fmla="*/ 1402 w 1405"/>
                <a:gd name="T11" fmla="*/ 125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7079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2" name="Freeform 12"/>
            <p:cNvSpPr>
              <a:spLocks noChangeArrowheads="1"/>
            </p:cNvSpPr>
            <p:nvPr/>
          </p:nvSpPr>
          <p:spPr bwMode="auto">
            <a:xfrm>
              <a:off x="5030" y="3151"/>
              <a:ext cx="726" cy="238"/>
            </a:xfrm>
            <a:custGeom>
              <a:avLst/>
              <a:gdLst>
                <a:gd name="T0" fmla="*/ 726 w 729"/>
                <a:gd name="T1" fmla="*/ 238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38 h 240"/>
                <a:gd name="T8" fmla="*/ 726 w 729"/>
                <a:gd name="T9" fmla="*/ 23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3" name="Freeform 13"/>
            <p:cNvSpPr>
              <a:spLocks noChangeArrowheads="1"/>
            </p:cNvSpPr>
            <p:nvPr/>
          </p:nvSpPr>
          <p:spPr bwMode="auto">
            <a:xfrm>
              <a:off x="0" y="1486"/>
              <a:ext cx="5028" cy="1669"/>
            </a:xfrm>
            <a:custGeom>
              <a:avLst/>
              <a:gdLst>
                <a:gd name="T0" fmla="*/ 0 w 5035"/>
                <a:gd name="T1" fmla="*/ 72 h 1672"/>
                <a:gd name="T2" fmla="*/ 5028 w 5035"/>
                <a:gd name="T3" fmla="*/ 1669 h 1672"/>
                <a:gd name="T4" fmla="*/ 5028 w 5035"/>
                <a:gd name="T5" fmla="*/ 1663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" name="Freeform 14"/>
            <p:cNvSpPr>
              <a:spLocks noChangeArrowheads="1"/>
            </p:cNvSpPr>
            <p:nvPr/>
          </p:nvSpPr>
          <p:spPr bwMode="auto">
            <a:xfrm>
              <a:off x="5030" y="3049"/>
              <a:ext cx="726" cy="316"/>
            </a:xfrm>
            <a:custGeom>
              <a:avLst/>
              <a:gdLst>
                <a:gd name="T0" fmla="*/ 726 w 729"/>
                <a:gd name="T1" fmla="*/ 316 h 318"/>
                <a:gd name="T2" fmla="*/ 726 w 729"/>
                <a:gd name="T3" fmla="*/ 310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6 h 318"/>
                <a:gd name="T10" fmla="*/ 726 w 729"/>
                <a:gd name="T11" fmla="*/ 316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5" name="Freeform 15"/>
            <p:cNvSpPr>
              <a:spLocks noChangeArrowheads="1"/>
            </p:cNvSpPr>
            <p:nvPr/>
          </p:nvSpPr>
          <p:spPr bwMode="auto">
            <a:xfrm>
              <a:off x="0" y="916"/>
              <a:ext cx="5028" cy="2185"/>
            </a:xfrm>
            <a:custGeom>
              <a:avLst/>
              <a:gdLst>
                <a:gd name="T0" fmla="*/ 0 w 5035"/>
                <a:gd name="T1" fmla="*/ 395 h 2188"/>
                <a:gd name="T2" fmla="*/ 5028 w 5035"/>
                <a:gd name="T3" fmla="*/ 2185 h 2188"/>
                <a:gd name="T4" fmla="*/ 5028 w 5035"/>
                <a:gd name="T5" fmla="*/ 2131 h 2188"/>
                <a:gd name="T6" fmla="*/ 0 w 5035"/>
                <a:gd name="T7" fmla="*/ 0 h 2188"/>
                <a:gd name="T8" fmla="*/ 0 w 5035"/>
                <a:gd name="T9" fmla="*/ 395 h 2188"/>
                <a:gd name="T10" fmla="*/ 0 w 5035"/>
                <a:gd name="T11" fmla="*/ 395 h 2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6" name="Freeform 16"/>
            <p:cNvSpPr>
              <a:spLocks noChangeArrowheads="1"/>
            </p:cNvSpPr>
            <p:nvPr/>
          </p:nvSpPr>
          <p:spPr bwMode="auto">
            <a:xfrm>
              <a:off x="2294" y="0"/>
              <a:ext cx="3157" cy="2723"/>
            </a:xfrm>
            <a:custGeom>
              <a:avLst/>
              <a:gdLst>
                <a:gd name="T0" fmla="*/ 0 w 3163"/>
                <a:gd name="T1" fmla="*/ 0 h 2727"/>
                <a:gd name="T2" fmla="*/ 3139 w 3163"/>
                <a:gd name="T3" fmla="*/ 2723 h 2727"/>
                <a:gd name="T4" fmla="*/ 3157 w 3163"/>
                <a:gd name="T5" fmla="*/ 2700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7" name="Freeform 17"/>
            <p:cNvSpPr>
              <a:spLocks noChangeArrowheads="1"/>
            </p:cNvSpPr>
            <p:nvPr/>
          </p:nvSpPr>
          <p:spPr bwMode="auto">
            <a:xfrm>
              <a:off x="5435" y="2702"/>
              <a:ext cx="321" cy="297"/>
            </a:xfrm>
            <a:custGeom>
              <a:avLst/>
              <a:gdLst>
                <a:gd name="T0" fmla="*/ 321 w 323"/>
                <a:gd name="T1" fmla="*/ 297 h 299"/>
                <a:gd name="T2" fmla="*/ 321 w 323"/>
                <a:gd name="T3" fmla="*/ 261 h 299"/>
                <a:gd name="T4" fmla="*/ 18 w 323"/>
                <a:gd name="T5" fmla="*/ 0 h 299"/>
                <a:gd name="T6" fmla="*/ 0 w 323"/>
                <a:gd name="T7" fmla="*/ 23 h 299"/>
                <a:gd name="T8" fmla="*/ 321 w 323"/>
                <a:gd name="T9" fmla="*/ 297 h 299"/>
                <a:gd name="T10" fmla="*/ 321 w 323"/>
                <a:gd name="T11" fmla="*/ 297 h 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E0E9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8" name="Freeform 18"/>
            <p:cNvSpPr>
              <a:spLocks noChangeArrowheads="1"/>
            </p:cNvSpPr>
            <p:nvPr/>
          </p:nvSpPr>
          <p:spPr bwMode="auto">
            <a:xfrm>
              <a:off x="5477" y="2588"/>
              <a:ext cx="279" cy="333"/>
            </a:xfrm>
            <a:custGeom>
              <a:avLst/>
              <a:gdLst>
                <a:gd name="T0" fmla="*/ 279 w 281"/>
                <a:gd name="T1" fmla="*/ 333 h 335"/>
                <a:gd name="T2" fmla="*/ 279 w 281"/>
                <a:gd name="T3" fmla="*/ 172 h 335"/>
                <a:gd name="T4" fmla="*/ 95 w 281"/>
                <a:gd name="T5" fmla="*/ 0 h 335"/>
                <a:gd name="T6" fmla="*/ 0 w 281"/>
                <a:gd name="T7" fmla="*/ 89 h 335"/>
                <a:gd name="T8" fmla="*/ 279 w 281"/>
                <a:gd name="T9" fmla="*/ 333 h 335"/>
                <a:gd name="T10" fmla="*/ 279 w 281"/>
                <a:gd name="T11" fmla="*/ 333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9" name="Freeform 19"/>
            <p:cNvSpPr>
              <a:spLocks noChangeArrowheads="1"/>
            </p:cNvSpPr>
            <p:nvPr/>
          </p:nvSpPr>
          <p:spPr bwMode="auto">
            <a:xfrm>
              <a:off x="2454" y="0"/>
              <a:ext cx="3117" cy="2676"/>
            </a:xfrm>
            <a:custGeom>
              <a:avLst/>
              <a:gdLst>
                <a:gd name="T0" fmla="*/ 0 w 3122"/>
                <a:gd name="T1" fmla="*/ 0 h 2680"/>
                <a:gd name="T2" fmla="*/ 3021 w 3122"/>
                <a:gd name="T3" fmla="*/ 2676 h 2680"/>
                <a:gd name="T4" fmla="*/ 3117 w 3122"/>
                <a:gd name="T5" fmla="*/ 2586 h 2680"/>
                <a:gd name="T6" fmla="*/ 382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0" name="Freeform 20"/>
            <p:cNvSpPr>
              <a:spLocks noChangeArrowheads="1"/>
            </p:cNvSpPr>
            <p:nvPr/>
          </p:nvSpPr>
          <p:spPr bwMode="auto">
            <a:xfrm>
              <a:off x="5626" y="2534"/>
              <a:ext cx="130" cy="130"/>
            </a:xfrm>
            <a:custGeom>
              <a:avLst/>
              <a:gdLst>
                <a:gd name="T0" fmla="*/ 130 w 132"/>
                <a:gd name="T1" fmla="*/ 130 h 132"/>
                <a:gd name="T2" fmla="*/ 0 w 132"/>
                <a:gd name="T3" fmla="*/ 0 h 132"/>
                <a:gd name="T4" fmla="*/ 0 w 132"/>
                <a:gd name="T5" fmla="*/ 0 h 132"/>
                <a:gd name="T6" fmla="*/ 130 w 132"/>
                <a:gd name="T7" fmla="*/ 130 h 132"/>
                <a:gd name="T8" fmla="*/ 130 w 132"/>
                <a:gd name="T9" fmla="*/ 13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1" name="Freeform 21"/>
            <p:cNvSpPr>
              <a:spLocks noChangeArrowheads="1"/>
            </p:cNvSpPr>
            <p:nvPr/>
          </p:nvSpPr>
          <p:spPr bwMode="auto">
            <a:xfrm>
              <a:off x="3112" y="0"/>
              <a:ext cx="2512" cy="2532"/>
            </a:xfrm>
            <a:custGeom>
              <a:avLst/>
              <a:gdLst>
                <a:gd name="T0" fmla="*/ 0 w 2517"/>
                <a:gd name="T1" fmla="*/ 0 h 2536"/>
                <a:gd name="T2" fmla="*/ 2512 w 2517"/>
                <a:gd name="T3" fmla="*/ 2532 h 2536"/>
                <a:gd name="T4" fmla="*/ 2512 w 2517"/>
                <a:gd name="T5" fmla="*/ 2532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2" name="Freeform 22"/>
            <p:cNvSpPr>
              <a:spLocks noChangeArrowheads="1"/>
            </p:cNvSpPr>
            <p:nvPr/>
          </p:nvSpPr>
          <p:spPr bwMode="auto">
            <a:xfrm>
              <a:off x="3488" y="0"/>
              <a:ext cx="2196" cy="2478"/>
            </a:xfrm>
            <a:custGeom>
              <a:avLst/>
              <a:gdLst>
                <a:gd name="T0" fmla="*/ 0 w 2200"/>
                <a:gd name="T1" fmla="*/ 0 h 2482"/>
                <a:gd name="T2" fmla="*/ 2184 w 2200"/>
                <a:gd name="T3" fmla="*/ 2478 h 2482"/>
                <a:gd name="T4" fmla="*/ 2196 w 2200"/>
                <a:gd name="T5" fmla="*/ 2472 h 2482"/>
                <a:gd name="T6" fmla="*/ 316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3" name="Freeform 23"/>
            <p:cNvSpPr>
              <a:spLocks noChangeArrowheads="1"/>
            </p:cNvSpPr>
            <p:nvPr/>
          </p:nvSpPr>
          <p:spPr bwMode="auto">
            <a:xfrm>
              <a:off x="5674" y="2474"/>
              <a:ext cx="82" cy="94"/>
            </a:xfrm>
            <a:custGeom>
              <a:avLst/>
              <a:gdLst>
                <a:gd name="T0" fmla="*/ 82 w 84"/>
                <a:gd name="T1" fmla="*/ 94 h 96"/>
                <a:gd name="T2" fmla="*/ 82 w 84"/>
                <a:gd name="T3" fmla="*/ 88 h 96"/>
                <a:gd name="T4" fmla="*/ 12 w 84"/>
                <a:gd name="T5" fmla="*/ 0 h 96"/>
                <a:gd name="T6" fmla="*/ 0 w 84"/>
                <a:gd name="T7" fmla="*/ 6 h 96"/>
                <a:gd name="T8" fmla="*/ 82 w 84"/>
                <a:gd name="T9" fmla="*/ 94 h 96"/>
                <a:gd name="T10" fmla="*/ 82 w 84"/>
                <a:gd name="T11" fmla="*/ 94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1616A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4" name="Freeform 24"/>
            <p:cNvSpPr>
              <a:spLocks noChangeArrowheads="1"/>
            </p:cNvSpPr>
            <p:nvPr/>
          </p:nvSpPr>
          <p:spPr bwMode="auto">
            <a:xfrm>
              <a:off x="5603" y="850"/>
              <a:ext cx="153" cy="514"/>
            </a:xfrm>
            <a:custGeom>
              <a:avLst/>
              <a:gdLst>
                <a:gd name="T0" fmla="*/ 153 w 155"/>
                <a:gd name="T1" fmla="*/ 514 h 516"/>
                <a:gd name="T2" fmla="*/ 153 w 155"/>
                <a:gd name="T3" fmla="*/ 203 h 516"/>
                <a:gd name="T4" fmla="*/ 76 w 155"/>
                <a:gd name="T5" fmla="*/ 0 h 516"/>
                <a:gd name="T6" fmla="*/ 0 w 155"/>
                <a:gd name="T7" fmla="*/ 191 h 516"/>
                <a:gd name="T8" fmla="*/ 153 w 155"/>
                <a:gd name="T9" fmla="*/ 514 h 516"/>
                <a:gd name="T10" fmla="*/ 153 w 155"/>
                <a:gd name="T11" fmla="*/ 514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5" name="Freeform 25"/>
            <p:cNvSpPr>
              <a:spLocks noChangeArrowheads="1"/>
            </p:cNvSpPr>
            <p:nvPr/>
          </p:nvSpPr>
          <p:spPr bwMode="auto">
            <a:xfrm>
              <a:off x="5107" y="0"/>
              <a:ext cx="571" cy="1040"/>
            </a:xfrm>
            <a:custGeom>
              <a:avLst/>
              <a:gdLst>
                <a:gd name="T0" fmla="*/ 0 w 574"/>
                <a:gd name="T1" fmla="*/ 0 h 1043"/>
                <a:gd name="T2" fmla="*/ 494 w 574"/>
                <a:gd name="T3" fmla="*/ 1040 h 1043"/>
                <a:gd name="T4" fmla="*/ 571 w 574"/>
                <a:gd name="T5" fmla="*/ 849 h 1043"/>
                <a:gd name="T6" fmla="*/ 250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6" name="Freeform 26"/>
            <p:cNvSpPr>
              <a:spLocks noChangeArrowheads="1"/>
            </p:cNvSpPr>
            <p:nvPr/>
          </p:nvSpPr>
          <p:spPr bwMode="auto">
            <a:xfrm>
              <a:off x="5411" y="0"/>
              <a:ext cx="339" cy="794"/>
            </a:xfrm>
            <a:custGeom>
              <a:avLst/>
              <a:gdLst>
                <a:gd name="T0" fmla="*/ 143 w 341"/>
                <a:gd name="T1" fmla="*/ 0 h 797"/>
                <a:gd name="T2" fmla="*/ 0 w 341"/>
                <a:gd name="T3" fmla="*/ 0 h 797"/>
                <a:gd name="T4" fmla="*/ 285 w 341"/>
                <a:gd name="T5" fmla="*/ 794 h 797"/>
                <a:gd name="T6" fmla="*/ 339 w 341"/>
                <a:gd name="T7" fmla="*/ 651 h 797"/>
                <a:gd name="T8" fmla="*/ 143 w 341"/>
                <a:gd name="T9" fmla="*/ 0 h 797"/>
                <a:gd name="T10" fmla="*/ 143 w 341"/>
                <a:gd name="T11" fmla="*/ 0 h 7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7" name="Freeform 27"/>
            <p:cNvSpPr>
              <a:spLocks noChangeArrowheads="1"/>
            </p:cNvSpPr>
            <p:nvPr/>
          </p:nvSpPr>
          <p:spPr bwMode="auto">
            <a:xfrm>
              <a:off x="5698" y="653"/>
              <a:ext cx="58" cy="309"/>
            </a:xfrm>
            <a:custGeom>
              <a:avLst/>
              <a:gdLst>
                <a:gd name="T0" fmla="*/ 0 w 60"/>
                <a:gd name="T1" fmla="*/ 143 h 312"/>
                <a:gd name="T2" fmla="*/ 58 w 60"/>
                <a:gd name="T3" fmla="*/ 309 h 312"/>
                <a:gd name="T4" fmla="*/ 58 w 60"/>
                <a:gd name="T5" fmla="*/ 6 h 312"/>
                <a:gd name="T6" fmla="*/ 52 w 60"/>
                <a:gd name="T7" fmla="*/ 0 h 312"/>
                <a:gd name="T8" fmla="*/ 0 w 60"/>
                <a:gd name="T9" fmla="*/ 143 h 312"/>
                <a:gd name="T10" fmla="*/ 0 w 60"/>
                <a:gd name="T11" fmla="*/ 143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8" name="Freeform 28"/>
            <p:cNvSpPr>
              <a:spLocks noChangeArrowheads="1"/>
            </p:cNvSpPr>
            <p:nvPr/>
          </p:nvSpPr>
          <p:spPr bwMode="auto">
            <a:xfrm>
              <a:off x="2" y="1601"/>
              <a:ext cx="5750" cy="1862"/>
            </a:xfrm>
            <a:custGeom>
              <a:avLst/>
              <a:gdLst>
                <a:gd name="T0" fmla="*/ 0 w 5740"/>
                <a:gd name="T1" fmla="*/ 371 h 1864"/>
                <a:gd name="T2" fmla="*/ 5750 w 5740"/>
                <a:gd name="T3" fmla="*/ 1862 h 1864"/>
                <a:gd name="T4" fmla="*/ 5750 w 5740"/>
                <a:gd name="T5" fmla="*/ 1832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9" name="Freeform 29"/>
            <p:cNvSpPr>
              <a:spLocks noChangeArrowheads="1"/>
            </p:cNvSpPr>
            <p:nvPr/>
          </p:nvSpPr>
          <p:spPr bwMode="auto">
            <a:xfrm>
              <a:off x="5754" y="3483"/>
              <a:ext cx="4" cy="4"/>
            </a:xfrm>
            <a:custGeom>
              <a:avLst/>
              <a:gdLst>
                <a:gd name="T0" fmla="*/ 4 w 6"/>
                <a:gd name="T1" fmla="*/ 4 h 6"/>
                <a:gd name="T2" fmla="*/ 0 w 6"/>
                <a:gd name="T3" fmla="*/ 0 h 6"/>
                <a:gd name="T4" fmla="*/ 0 w 6"/>
                <a:gd name="T5" fmla="*/ 4 h 6"/>
                <a:gd name="T6" fmla="*/ 4 w 6"/>
                <a:gd name="T7" fmla="*/ 4 h 6"/>
                <a:gd name="T8" fmla="*/ 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0" name="Freeform 30"/>
            <p:cNvSpPr>
              <a:spLocks noChangeArrowheads="1"/>
            </p:cNvSpPr>
            <p:nvPr/>
          </p:nvSpPr>
          <p:spPr bwMode="auto">
            <a:xfrm>
              <a:off x="2" y="2152"/>
              <a:ext cx="5750" cy="1335"/>
            </a:xfrm>
            <a:custGeom>
              <a:avLst/>
              <a:gdLst>
                <a:gd name="T0" fmla="*/ 0 w 5740"/>
                <a:gd name="T1" fmla="*/ 365 h 1337"/>
                <a:gd name="T2" fmla="*/ 5750 w 5740"/>
                <a:gd name="T3" fmla="*/ 1335 h 1337"/>
                <a:gd name="T4" fmla="*/ 5750 w 5740"/>
                <a:gd name="T5" fmla="*/ 1329 h 1337"/>
                <a:gd name="T6" fmla="*/ 0 w 5740"/>
                <a:gd name="T7" fmla="*/ 0 h 1337"/>
                <a:gd name="T8" fmla="*/ 0 w 5740"/>
                <a:gd name="T9" fmla="*/ 365 h 1337"/>
                <a:gd name="T10" fmla="*/ 0 w 5740"/>
                <a:gd name="T11" fmla="*/ 365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1" name="Freeform 31"/>
            <p:cNvSpPr>
              <a:spLocks noChangeArrowheads="1"/>
            </p:cNvSpPr>
            <p:nvPr/>
          </p:nvSpPr>
          <p:spPr bwMode="auto">
            <a:xfrm>
              <a:off x="2" y="3178"/>
              <a:ext cx="5750" cy="412"/>
            </a:xfrm>
            <a:custGeom>
              <a:avLst/>
              <a:gdLst>
                <a:gd name="T0" fmla="*/ 0 w 5740"/>
                <a:gd name="T1" fmla="*/ 48 h 414"/>
                <a:gd name="T2" fmla="*/ 5750 w 5740"/>
                <a:gd name="T3" fmla="*/ 412 h 414"/>
                <a:gd name="T4" fmla="*/ 5750 w 5740"/>
                <a:gd name="T5" fmla="*/ 400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2" name="Freeform 32"/>
            <p:cNvSpPr>
              <a:spLocks noChangeArrowheads="1"/>
            </p:cNvSpPr>
            <p:nvPr/>
          </p:nvSpPr>
          <p:spPr bwMode="auto">
            <a:xfrm>
              <a:off x="1297" y="0"/>
              <a:ext cx="4455" cy="3175"/>
            </a:xfrm>
            <a:custGeom>
              <a:avLst/>
              <a:gdLst>
                <a:gd name="T0" fmla="*/ 0 w 4448"/>
                <a:gd name="T1" fmla="*/ 0 h 3177"/>
                <a:gd name="T2" fmla="*/ 4455 w 4448"/>
                <a:gd name="T3" fmla="*/ 3175 h 3177"/>
                <a:gd name="T4" fmla="*/ 4455 w 4448"/>
                <a:gd name="T5" fmla="*/ 3151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3" name="Freeform 33"/>
            <p:cNvSpPr>
              <a:spLocks noChangeArrowheads="1"/>
            </p:cNvSpPr>
            <p:nvPr/>
          </p:nvSpPr>
          <p:spPr bwMode="auto">
            <a:xfrm>
              <a:off x="3321" y="0"/>
              <a:ext cx="2431" cy="2612"/>
            </a:xfrm>
            <a:custGeom>
              <a:avLst/>
              <a:gdLst>
                <a:gd name="T0" fmla="*/ 0 w 2428"/>
                <a:gd name="T1" fmla="*/ 0 h 2614"/>
                <a:gd name="T2" fmla="*/ 2431 w 2428"/>
                <a:gd name="T3" fmla="*/ 2612 h 2614"/>
                <a:gd name="T4" fmla="*/ 2431 w 2428"/>
                <a:gd name="T5" fmla="*/ 2606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4" name="Freeform 34"/>
            <p:cNvSpPr>
              <a:spLocks noChangeArrowheads="1"/>
            </p:cNvSpPr>
            <p:nvPr/>
          </p:nvSpPr>
          <p:spPr bwMode="auto">
            <a:xfrm>
              <a:off x="3950" y="0"/>
              <a:ext cx="1802" cy="2462"/>
            </a:xfrm>
            <a:custGeom>
              <a:avLst/>
              <a:gdLst>
                <a:gd name="T0" fmla="*/ 486 w 1800"/>
                <a:gd name="T1" fmla="*/ 0 h 2464"/>
                <a:gd name="T2" fmla="*/ 0 w 1800"/>
                <a:gd name="T3" fmla="*/ 0 h 2464"/>
                <a:gd name="T4" fmla="*/ 1802 w 1800"/>
                <a:gd name="T5" fmla="*/ 2462 h 2464"/>
                <a:gd name="T6" fmla="*/ 1802 w 1800"/>
                <a:gd name="T7" fmla="*/ 2246 h 2464"/>
                <a:gd name="T8" fmla="*/ 1796 w 1800"/>
                <a:gd name="T9" fmla="*/ 2246 h 2464"/>
                <a:gd name="T10" fmla="*/ 486 w 1800"/>
                <a:gd name="T11" fmla="*/ 0 h 2464"/>
                <a:gd name="T12" fmla="*/ 486 w 1800"/>
                <a:gd name="T13" fmla="*/ 0 h 24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Freeform 35"/>
            <p:cNvSpPr>
              <a:spLocks noChangeArrowheads="1"/>
            </p:cNvSpPr>
            <p:nvPr/>
          </p:nvSpPr>
          <p:spPr bwMode="auto">
            <a:xfrm>
              <a:off x="4519" y="0"/>
              <a:ext cx="1233" cy="2072"/>
            </a:xfrm>
            <a:custGeom>
              <a:avLst/>
              <a:gdLst>
                <a:gd name="T0" fmla="*/ 0 w 1232"/>
                <a:gd name="T1" fmla="*/ 0 h 2074"/>
                <a:gd name="T2" fmla="*/ 1233 w 1232"/>
                <a:gd name="T3" fmla="*/ 2072 h 2074"/>
                <a:gd name="T4" fmla="*/ 1233 w 1232"/>
                <a:gd name="T5" fmla="*/ 2036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" name="Freeform 36"/>
            <p:cNvSpPr>
              <a:spLocks noChangeArrowheads="1"/>
            </p:cNvSpPr>
            <p:nvPr/>
          </p:nvSpPr>
          <p:spPr bwMode="auto">
            <a:xfrm>
              <a:off x="4694" y="0"/>
              <a:ext cx="1058" cy="1934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4 h 1936"/>
                <a:gd name="T4" fmla="*/ 1058 w 1058"/>
                <a:gd name="T5" fmla="*/ 1928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" name="Freeform 37"/>
            <p:cNvSpPr>
              <a:spLocks noChangeArrowheads="1"/>
            </p:cNvSpPr>
            <p:nvPr/>
          </p:nvSpPr>
          <p:spPr bwMode="auto">
            <a:xfrm>
              <a:off x="4981" y="0"/>
              <a:ext cx="771" cy="1485"/>
            </a:xfrm>
            <a:custGeom>
              <a:avLst/>
              <a:gdLst>
                <a:gd name="T0" fmla="*/ 771 w 771"/>
                <a:gd name="T1" fmla="*/ 1431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5 h 1487"/>
                <a:gd name="T8" fmla="*/ 771 w 771"/>
                <a:gd name="T9" fmla="*/ 1431 h 1487"/>
                <a:gd name="T10" fmla="*/ 771 w 771"/>
                <a:gd name="T11" fmla="*/ 1431 h 14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0" y="1632"/>
              <a:ext cx="5756" cy="1856"/>
              <a:chOff x="0" y="1632"/>
              <a:chExt cx="5756" cy="1856"/>
            </a:xfrm>
          </p:grpSpPr>
          <p:sp>
            <p:nvSpPr>
              <p:cNvPr id="6" name="Freeform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68" cy="1311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5 h 1313"/>
                  <a:gd name="T4" fmla="*/ 3644 w 3659"/>
                  <a:gd name="T5" fmla="*/ 1311 h 1313"/>
                  <a:gd name="T6" fmla="*/ 3656 w 3659"/>
                  <a:gd name="T7" fmla="*/ 1233 h 1313"/>
                  <a:gd name="T8" fmla="*/ 3668 w 3659"/>
                  <a:gd name="T9" fmla="*/ 1161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E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08000" cap="flat">
                    <a:solidFill>
                      <a:srgbClr val="FF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0" name="Freeform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0" cy="693"/>
              </a:xfrm>
              <a:custGeom>
                <a:avLst/>
                <a:gdLst>
                  <a:gd name="T0" fmla="*/ 2110 w 2105"/>
                  <a:gd name="T1" fmla="*/ 663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10 w 2105"/>
                  <a:gd name="T9" fmla="*/ 693 h 695"/>
                  <a:gd name="T10" fmla="*/ 2110 w 2105"/>
                  <a:gd name="T11" fmla="*/ 663 h 695"/>
                  <a:gd name="T12" fmla="*/ 2110 w 2105"/>
                  <a:gd name="T13" fmla="*/ 663 h 6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1616A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08000" cap="flat">
                    <a:solidFill>
                      <a:srgbClr val="FF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06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2050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2613" y="6246813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1613" y="6242050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56FB26-3F49-45B4-AF9C-2C52CFA6F9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40825" cy="6853238"/>
            <a:chOff x="0" y="0"/>
            <a:chExt cx="5758" cy="4317"/>
          </a:xfrm>
        </p:grpSpPr>
        <p:sp>
          <p:nvSpPr>
            <p:cNvPr id="2056" name="Freeform 2"/>
            <p:cNvSpPr>
              <a:spLocks noChangeArrowheads="1"/>
            </p:cNvSpPr>
            <p:nvPr/>
          </p:nvSpPr>
          <p:spPr bwMode="auto">
            <a:xfrm>
              <a:off x="0" y="12"/>
              <a:ext cx="5756" cy="3271"/>
            </a:xfrm>
            <a:custGeom>
              <a:avLst/>
              <a:gdLst>
                <a:gd name="T0" fmla="*/ 3202 w 5740"/>
                <a:gd name="T1" fmla="*/ 1815 h 3273"/>
                <a:gd name="T2" fmla="*/ 0 w 5740"/>
                <a:gd name="T3" fmla="*/ 0 h 3273"/>
                <a:gd name="T4" fmla="*/ 0 w 5740"/>
                <a:gd name="T5" fmla="*/ 522 h 3273"/>
                <a:gd name="T6" fmla="*/ 3045 w 5740"/>
                <a:gd name="T7" fmla="*/ 1977 h 3273"/>
                <a:gd name="T8" fmla="*/ 5756 w 5740"/>
                <a:gd name="T9" fmla="*/ 3271 h 3273"/>
                <a:gd name="T10" fmla="*/ 5756 w 5740"/>
                <a:gd name="T11" fmla="*/ 3265 h 3273"/>
                <a:gd name="T12" fmla="*/ 3202 w 5740"/>
                <a:gd name="T13" fmla="*/ 1815 h 3273"/>
                <a:gd name="T14" fmla="*/ 3202 w 5740"/>
                <a:gd name="T15" fmla="*/ 1815 h 32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7" name="Freeform 3"/>
            <p:cNvSpPr>
              <a:spLocks noChangeArrowheads="1"/>
            </p:cNvSpPr>
            <p:nvPr/>
          </p:nvSpPr>
          <p:spPr bwMode="auto">
            <a:xfrm>
              <a:off x="149" y="0"/>
              <a:ext cx="5607" cy="3241"/>
            </a:xfrm>
            <a:custGeom>
              <a:avLst/>
              <a:gdLst>
                <a:gd name="T0" fmla="*/ 3172 w 5591"/>
                <a:gd name="T1" fmla="*/ 1713 h 3243"/>
                <a:gd name="T2" fmla="*/ 432 w 5591"/>
                <a:gd name="T3" fmla="*/ 0 h 3243"/>
                <a:gd name="T4" fmla="*/ 0 w 5591"/>
                <a:gd name="T5" fmla="*/ 0 h 3243"/>
                <a:gd name="T6" fmla="*/ 3095 w 5591"/>
                <a:gd name="T7" fmla="*/ 1785 h 3243"/>
                <a:gd name="T8" fmla="*/ 5607 w 5591"/>
                <a:gd name="T9" fmla="*/ 3241 h 3243"/>
                <a:gd name="T10" fmla="*/ 5607 w 5591"/>
                <a:gd name="T11" fmla="*/ 3235 h 3243"/>
                <a:gd name="T12" fmla="*/ 3172 w 5591"/>
                <a:gd name="T13" fmla="*/ 1713 h 3243"/>
                <a:gd name="T14" fmla="*/ 3172 w 5591"/>
                <a:gd name="T15" fmla="*/ 1713 h 3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8" name="Freeform 4"/>
            <p:cNvSpPr>
              <a:spLocks noChangeArrowheads="1"/>
            </p:cNvSpPr>
            <p:nvPr/>
          </p:nvSpPr>
          <p:spPr bwMode="auto">
            <a:xfrm>
              <a:off x="0" y="3433"/>
              <a:ext cx="4036" cy="189"/>
            </a:xfrm>
            <a:custGeom>
              <a:avLst/>
              <a:gdLst>
                <a:gd name="T0" fmla="*/ 0 w 4042"/>
                <a:gd name="T1" fmla="*/ 154 h 192"/>
                <a:gd name="T2" fmla="*/ 4036 w 4042"/>
                <a:gd name="T3" fmla="*/ 189 h 192"/>
                <a:gd name="T4" fmla="*/ 4036 w 4042"/>
                <a:gd name="T5" fmla="*/ 142 h 192"/>
                <a:gd name="T6" fmla="*/ 0 w 4042"/>
                <a:gd name="T7" fmla="*/ 0 h 192"/>
                <a:gd name="T8" fmla="*/ 0 w 4042"/>
                <a:gd name="T9" fmla="*/ 154 h 192"/>
                <a:gd name="T10" fmla="*/ 0 w 4042"/>
                <a:gd name="T11" fmla="*/ 154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9" name="Freeform 5"/>
            <p:cNvSpPr>
              <a:spLocks noChangeArrowheads="1"/>
            </p:cNvSpPr>
            <p:nvPr/>
          </p:nvSpPr>
          <p:spPr bwMode="auto">
            <a:xfrm>
              <a:off x="4038" y="3577"/>
              <a:ext cx="1718" cy="63"/>
            </a:xfrm>
            <a:custGeom>
              <a:avLst/>
              <a:gdLst>
                <a:gd name="T0" fmla="*/ 1718 w 1722"/>
                <a:gd name="T1" fmla="*/ 63 h 66"/>
                <a:gd name="T2" fmla="*/ 1718 w 1722"/>
                <a:gd name="T3" fmla="*/ 57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3 h 66"/>
                <a:gd name="T10" fmla="*/ 1718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0" name="Freeform 6"/>
            <p:cNvSpPr>
              <a:spLocks noChangeArrowheads="1"/>
            </p:cNvSpPr>
            <p:nvPr/>
          </p:nvSpPr>
          <p:spPr bwMode="auto">
            <a:xfrm>
              <a:off x="0" y="3726"/>
              <a:ext cx="4782" cy="327"/>
            </a:xfrm>
            <a:custGeom>
              <a:avLst/>
              <a:gdLst>
                <a:gd name="T0" fmla="*/ 0 w 4789"/>
                <a:gd name="T1" fmla="*/ 327 h 329"/>
                <a:gd name="T2" fmla="*/ 4782 w 4789"/>
                <a:gd name="T3" fmla="*/ 77 h 329"/>
                <a:gd name="T4" fmla="*/ 4782 w 4789"/>
                <a:gd name="T5" fmla="*/ 0 h 329"/>
                <a:gd name="T6" fmla="*/ 0 w 4789"/>
                <a:gd name="T7" fmla="*/ 106 h 329"/>
                <a:gd name="T8" fmla="*/ 0 w 4789"/>
                <a:gd name="T9" fmla="*/ 327 h 329"/>
                <a:gd name="T10" fmla="*/ 0 w 4789"/>
                <a:gd name="T11" fmla="*/ 327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1" name="Freeform 7"/>
            <p:cNvSpPr>
              <a:spLocks noChangeArrowheads="1"/>
            </p:cNvSpPr>
            <p:nvPr/>
          </p:nvSpPr>
          <p:spPr bwMode="auto">
            <a:xfrm>
              <a:off x="4784" y="3702"/>
              <a:ext cx="972" cy="99"/>
            </a:xfrm>
            <a:custGeom>
              <a:avLst/>
              <a:gdLst>
                <a:gd name="T0" fmla="*/ 972 w 975"/>
                <a:gd name="T1" fmla="*/ 47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99 h 101"/>
                <a:gd name="T8" fmla="*/ 972 w 975"/>
                <a:gd name="T9" fmla="*/ 47 h 101"/>
                <a:gd name="T10" fmla="*/ 972 w 975"/>
                <a:gd name="T11" fmla="*/ 47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2" name="Freeform 8"/>
            <p:cNvSpPr>
              <a:spLocks noChangeArrowheads="1"/>
            </p:cNvSpPr>
            <p:nvPr/>
          </p:nvSpPr>
          <p:spPr bwMode="auto">
            <a:xfrm>
              <a:off x="3619" y="3815"/>
              <a:ext cx="2137" cy="196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4 h 198"/>
                <a:gd name="T4" fmla="*/ 0 w 2141"/>
                <a:gd name="T5" fmla="*/ 196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3" name="Freeform 9"/>
            <p:cNvSpPr>
              <a:spLocks noChangeArrowheads="1"/>
            </p:cNvSpPr>
            <p:nvPr/>
          </p:nvSpPr>
          <p:spPr bwMode="auto">
            <a:xfrm>
              <a:off x="0" y="3971"/>
              <a:ext cx="3617" cy="346"/>
            </a:xfrm>
            <a:custGeom>
              <a:avLst/>
              <a:gdLst>
                <a:gd name="T0" fmla="*/ 0 w 3623"/>
                <a:gd name="T1" fmla="*/ 346 h 348"/>
                <a:gd name="T2" fmla="*/ 310 w 3623"/>
                <a:gd name="T3" fmla="*/ 346 h 348"/>
                <a:gd name="T4" fmla="*/ 3617 w 3623"/>
                <a:gd name="T5" fmla="*/ 42 h 348"/>
                <a:gd name="T6" fmla="*/ 3617 w 3623"/>
                <a:gd name="T7" fmla="*/ 0 h 348"/>
                <a:gd name="T8" fmla="*/ 0 w 3623"/>
                <a:gd name="T9" fmla="*/ 262 h 348"/>
                <a:gd name="T10" fmla="*/ 0 w 3623"/>
                <a:gd name="T11" fmla="*/ 346 h 348"/>
                <a:gd name="T12" fmla="*/ 0 w 3623"/>
                <a:gd name="T13" fmla="*/ 346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4" name="Freeform 10"/>
            <p:cNvSpPr>
              <a:spLocks noChangeArrowheads="1"/>
            </p:cNvSpPr>
            <p:nvPr/>
          </p:nvSpPr>
          <p:spPr bwMode="auto">
            <a:xfrm>
              <a:off x="2097" y="4043"/>
              <a:ext cx="2512" cy="274"/>
            </a:xfrm>
            <a:custGeom>
              <a:avLst/>
              <a:gdLst>
                <a:gd name="T0" fmla="*/ 2178 w 2517"/>
                <a:gd name="T1" fmla="*/ 274 h 276"/>
                <a:gd name="T2" fmla="*/ 2512 w 2517"/>
                <a:gd name="T3" fmla="*/ 203 h 276"/>
                <a:gd name="T4" fmla="*/ 2256 w 2517"/>
                <a:gd name="T5" fmla="*/ 0 h 276"/>
                <a:gd name="T6" fmla="*/ 0 w 2517"/>
                <a:gd name="T7" fmla="*/ 274 h 276"/>
                <a:gd name="T8" fmla="*/ 2178 w 2517"/>
                <a:gd name="T9" fmla="*/ 274 h 276"/>
                <a:gd name="T10" fmla="*/ 2178 w 2517"/>
                <a:gd name="T11" fmla="*/ 274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5" name="Freeform 11"/>
            <p:cNvSpPr>
              <a:spLocks noChangeArrowheads="1"/>
            </p:cNvSpPr>
            <p:nvPr/>
          </p:nvSpPr>
          <p:spPr bwMode="auto">
            <a:xfrm>
              <a:off x="4354" y="3869"/>
              <a:ext cx="1402" cy="376"/>
            </a:xfrm>
            <a:custGeom>
              <a:avLst/>
              <a:gdLst>
                <a:gd name="T0" fmla="*/ 1402 w 1405"/>
                <a:gd name="T1" fmla="*/ 125 h 378"/>
                <a:gd name="T2" fmla="*/ 1402 w 1405"/>
                <a:gd name="T3" fmla="*/ 0 h 378"/>
                <a:gd name="T4" fmla="*/ 0 w 1405"/>
                <a:gd name="T5" fmla="*/ 173 h 378"/>
                <a:gd name="T6" fmla="*/ 256 w 1405"/>
                <a:gd name="T7" fmla="*/ 376 h 378"/>
                <a:gd name="T8" fmla="*/ 1402 w 1405"/>
                <a:gd name="T9" fmla="*/ 125 h 378"/>
                <a:gd name="T10" fmla="*/ 1402 w 1405"/>
                <a:gd name="T11" fmla="*/ 125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7079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6" name="Freeform 12"/>
            <p:cNvSpPr>
              <a:spLocks noChangeArrowheads="1"/>
            </p:cNvSpPr>
            <p:nvPr/>
          </p:nvSpPr>
          <p:spPr bwMode="auto">
            <a:xfrm>
              <a:off x="5030" y="3151"/>
              <a:ext cx="726" cy="238"/>
            </a:xfrm>
            <a:custGeom>
              <a:avLst/>
              <a:gdLst>
                <a:gd name="T0" fmla="*/ 726 w 729"/>
                <a:gd name="T1" fmla="*/ 238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38 h 240"/>
                <a:gd name="T8" fmla="*/ 726 w 729"/>
                <a:gd name="T9" fmla="*/ 23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7" name="Freeform 13"/>
            <p:cNvSpPr>
              <a:spLocks noChangeArrowheads="1"/>
            </p:cNvSpPr>
            <p:nvPr/>
          </p:nvSpPr>
          <p:spPr bwMode="auto">
            <a:xfrm>
              <a:off x="0" y="1486"/>
              <a:ext cx="5028" cy="1669"/>
            </a:xfrm>
            <a:custGeom>
              <a:avLst/>
              <a:gdLst>
                <a:gd name="T0" fmla="*/ 0 w 5035"/>
                <a:gd name="T1" fmla="*/ 72 h 1672"/>
                <a:gd name="T2" fmla="*/ 5028 w 5035"/>
                <a:gd name="T3" fmla="*/ 1669 h 1672"/>
                <a:gd name="T4" fmla="*/ 5028 w 5035"/>
                <a:gd name="T5" fmla="*/ 1663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8" name="Freeform 14"/>
            <p:cNvSpPr>
              <a:spLocks noChangeArrowheads="1"/>
            </p:cNvSpPr>
            <p:nvPr/>
          </p:nvSpPr>
          <p:spPr bwMode="auto">
            <a:xfrm>
              <a:off x="5030" y="3049"/>
              <a:ext cx="726" cy="316"/>
            </a:xfrm>
            <a:custGeom>
              <a:avLst/>
              <a:gdLst>
                <a:gd name="T0" fmla="*/ 726 w 729"/>
                <a:gd name="T1" fmla="*/ 316 h 318"/>
                <a:gd name="T2" fmla="*/ 726 w 729"/>
                <a:gd name="T3" fmla="*/ 310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6 h 318"/>
                <a:gd name="T10" fmla="*/ 726 w 729"/>
                <a:gd name="T11" fmla="*/ 316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69" name="Freeform 15"/>
            <p:cNvSpPr>
              <a:spLocks noChangeArrowheads="1"/>
            </p:cNvSpPr>
            <p:nvPr/>
          </p:nvSpPr>
          <p:spPr bwMode="auto">
            <a:xfrm>
              <a:off x="0" y="916"/>
              <a:ext cx="5028" cy="2185"/>
            </a:xfrm>
            <a:custGeom>
              <a:avLst/>
              <a:gdLst>
                <a:gd name="T0" fmla="*/ 0 w 5035"/>
                <a:gd name="T1" fmla="*/ 395 h 2188"/>
                <a:gd name="T2" fmla="*/ 5028 w 5035"/>
                <a:gd name="T3" fmla="*/ 2185 h 2188"/>
                <a:gd name="T4" fmla="*/ 5028 w 5035"/>
                <a:gd name="T5" fmla="*/ 2131 h 2188"/>
                <a:gd name="T6" fmla="*/ 0 w 5035"/>
                <a:gd name="T7" fmla="*/ 0 h 2188"/>
                <a:gd name="T8" fmla="*/ 0 w 5035"/>
                <a:gd name="T9" fmla="*/ 395 h 2188"/>
                <a:gd name="T10" fmla="*/ 0 w 5035"/>
                <a:gd name="T11" fmla="*/ 395 h 2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0" name="Freeform 16"/>
            <p:cNvSpPr>
              <a:spLocks noChangeArrowheads="1"/>
            </p:cNvSpPr>
            <p:nvPr/>
          </p:nvSpPr>
          <p:spPr bwMode="auto">
            <a:xfrm>
              <a:off x="2294" y="0"/>
              <a:ext cx="3157" cy="2723"/>
            </a:xfrm>
            <a:custGeom>
              <a:avLst/>
              <a:gdLst>
                <a:gd name="T0" fmla="*/ 0 w 3163"/>
                <a:gd name="T1" fmla="*/ 0 h 2727"/>
                <a:gd name="T2" fmla="*/ 3139 w 3163"/>
                <a:gd name="T3" fmla="*/ 2723 h 2727"/>
                <a:gd name="T4" fmla="*/ 3157 w 3163"/>
                <a:gd name="T5" fmla="*/ 2700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1" name="Freeform 17"/>
            <p:cNvSpPr>
              <a:spLocks noChangeArrowheads="1"/>
            </p:cNvSpPr>
            <p:nvPr/>
          </p:nvSpPr>
          <p:spPr bwMode="auto">
            <a:xfrm>
              <a:off x="5435" y="2702"/>
              <a:ext cx="321" cy="297"/>
            </a:xfrm>
            <a:custGeom>
              <a:avLst/>
              <a:gdLst>
                <a:gd name="T0" fmla="*/ 321 w 323"/>
                <a:gd name="T1" fmla="*/ 297 h 299"/>
                <a:gd name="T2" fmla="*/ 321 w 323"/>
                <a:gd name="T3" fmla="*/ 261 h 299"/>
                <a:gd name="T4" fmla="*/ 18 w 323"/>
                <a:gd name="T5" fmla="*/ 0 h 299"/>
                <a:gd name="T6" fmla="*/ 0 w 323"/>
                <a:gd name="T7" fmla="*/ 23 h 299"/>
                <a:gd name="T8" fmla="*/ 321 w 323"/>
                <a:gd name="T9" fmla="*/ 297 h 299"/>
                <a:gd name="T10" fmla="*/ 321 w 323"/>
                <a:gd name="T11" fmla="*/ 297 h 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E0E9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2" name="Freeform 18"/>
            <p:cNvSpPr>
              <a:spLocks noChangeArrowheads="1"/>
            </p:cNvSpPr>
            <p:nvPr/>
          </p:nvSpPr>
          <p:spPr bwMode="auto">
            <a:xfrm>
              <a:off x="5477" y="2588"/>
              <a:ext cx="279" cy="333"/>
            </a:xfrm>
            <a:custGeom>
              <a:avLst/>
              <a:gdLst>
                <a:gd name="T0" fmla="*/ 279 w 281"/>
                <a:gd name="T1" fmla="*/ 333 h 335"/>
                <a:gd name="T2" fmla="*/ 279 w 281"/>
                <a:gd name="T3" fmla="*/ 172 h 335"/>
                <a:gd name="T4" fmla="*/ 95 w 281"/>
                <a:gd name="T5" fmla="*/ 0 h 335"/>
                <a:gd name="T6" fmla="*/ 0 w 281"/>
                <a:gd name="T7" fmla="*/ 89 h 335"/>
                <a:gd name="T8" fmla="*/ 279 w 281"/>
                <a:gd name="T9" fmla="*/ 333 h 335"/>
                <a:gd name="T10" fmla="*/ 279 w 281"/>
                <a:gd name="T11" fmla="*/ 333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3" name="Freeform 19"/>
            <p:cNvSpPr>
              <a:spLocks noChangeArrowheads="1"/>
            </p:cNvSpPr>
            <p:nvPr/>
          </p:nvSpPr>
          <p:spPr bwMode="auto">
            <a:xfrm>
              <a:off x="2454" y="0"/>
              <a:ext cx="3117" cy="2676"/>
            </a:xfrm>
            <a:custGeom>
              <a:avLst/>
              <a:gdLst>
                <a:gd name="T0" fmla="*/ 0 w 3122"/>
                <a:gd name="T1" fmla="*/ 0 h 2680"/>
                <a:gd name="T2" fmla="*/ 3021 w 3122"/>
                <a:gd name="T3" fmla="*/ 2676 h 2680"/>
                <a:gd name="T4" fmla="*/ 3117 w 3122"/>
                <a:gd name="T5" fmla="*/ 2586 h 2680"/>
                <a:gd name="T6" fmla="*/ 382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6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4" name="Freeform 20"/>
            <p:cNvSpPr>
              <a:spLocks noChangeArrowheads="1"/>
            </p:cNvSpPr>
            <p:nvPr/>
          </p:nvSpPr>
          <p:spPr bwMode="auto">
            <a:xfrm>
              <a:off x="5626" y="2534"/>
              <a:ext cx="130" cy="130"/>
            </a:xfrm>
            <a:custGeom>
              <a:avLst/>
              <a:gdLst>
                <a:gd name="T0" fmla="*/ 130 w 132"/>
                <a:gd name="T1" fmla="*/ 130 h 132"/>
                <a:gd name="T2" fmla="*/ 0 w 132"/>
                <a:gd name="T3" fmla="*/ 0 h 132"/>
                <a:gd name="T4" fmla="*/ 0 w 132"/>
                <a:gd name="T5" fmla="*/ 0 h 132"/>
                <a:gd name="T6" fmla="*/ 130 w 132"/>
                <a:gd name="T7" fmla="*/ 130 h 132"/>
                <a:gd name="T8" fmla="*/ 130 w 132"/>
                <a:gd name="T9" fmla="*/ 13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5" name="Freeform 21"/>
            <p:cNvSpPr>
              <a:spLocks noChangeArrowheads="1"/>
            </p:cNvSpPr>
            <p:nvPr/>
          </p:nvSpPr>
          <p:spPr bwMode="auto">
            <a:xfrm>
              <a:off x="3112" y="0"/>
              <a:ext cx="2512" cy="2532"/>
            </a:xfrm>
            <a:custGeom>
              <a:avLst/>
              <a:gdLst>
                <a:gd name="T0" fmla="*/ 0 w 2517"/>
                <a:gd name="T1" fmla="*/ 0 h 2536"/>
                <a:gd name="T2" fmla="*/ 2512 w 2517"/>
                <a:gd name="T3" fmla="*/ 2532 h 2536"/>
                <a:gd name="T4" fmla="*/ 2512 w 2517"/>
                <a:gd name="T5" fmla="*/ 2532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6" name="Freeform 22"/>
            <p:cNvSpPr>
              <a:spLocks noChangeArrowheads="1"/>
            </p:cNvSpPr>
            <p:nvPr/>
          </p:nvSpPr>
          <p:spPr bwMode="auto">
            <a:xfrm>
              <a:off x="3488" y="0"/>
              <a:ext cx="2196" cy="2478"/>
            </a:xfrm>
            <a:custGeom>
              <a:avLst/>
              <a:gdLst>
                <a:gd name="T0" fmla="*/ 0 w 2200"/>
                <a:gd name="T1" fmla="*/ 0 h 2482"/>
                <a:gd name="T2" fmla="*/ 2184 w 2200"/>
                <a:gd name="T3" fmla="*/ 2478 h 2482"/>
                <a:gd name="T4" fmla="*/ 2196 w 2200"/>
                <a:gd name="T5" fmla="*/ 2472 h 2482"/>
                <a:gd name="T6" fmla="*/ 316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7" name="Freeform 23"/>
            <p:cNvSpPr>
              <a:spLocks noChangeArrowheads="1"/>
            </p:cNvSpPr>
            <p:nvPr/>
          </p:nvSpPr>
          <p:spPr bwMode="auto">
            <a:xfrm>
              <a:off x="5674" y="2474"/>
              <a:ext cx="82" cy="94"/>
            </a:xfrm>
            <a:custGeom>
              <a:avLst/>
              <a:gdLst>
                <a:gd name="T0" fmla="*/ 82 w 84"/>
                <a:gd name="T1" fmla="*/ 94 h 96"/>
                <a:gd name="T2" fmla="*/ 82 w 84"/>
                <a:gd name="T3" fmla="*/ 88 h 96"/>
                <a:gd name="T4" fmla="*/ 12 w 84"/>
                <a:gd name="T5" fmla="*/ 0 h 96"/>
                <a:gd name="T6" fmla="*/ 0 w 84"/>
                <a:gd name="T7" fmla="*/ 6 h 96"/>
                <a:gd name="T8" fmla="*/ 82 w 84"/>
                <a:gd name="T9" fmla="*/ 94 h 96"/>
                <a:gd name="T10" fmla="*/ 82 w 84"/>
                <a:gd name="T11" fmla="*/ 94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1616A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8" name="Freeform 24"/>
            <p:cNvSpPr>
              <a:spLocks noChangeArrowheads="1"/>
            </p:cNvSpPr>
            <p:nvPr/>
          </p:nvSpPr>
          <p:spPr bwMode="auto">
            <a:xfrm>
              <a:off x="5603" y="850"/>
              <a:ext cx="153" cy="514"/>
            </a:xfrm>
            <a:custGeom>
              <a:avLst/>
              <a:gdLst>
                <a:gd name="T0" fmla="*/ 153 w 155"/>
                <a:gd name="T1" fmla="*/ 514 h 516"/>
                <a:gd name="T2" fmla="*/ 153 w 155"/>
                <a:gd name="T3" fmla="*/ 203 h 516"/>
                <a:gd name="T4" fmla="*/ 76 w 155"/>
                <a:gd name="T5" fmla="*/ 0 h 516"/>
                <a:gd name="T6" fmla="*/ 0 w 155"/>
                <a:gd name="T7" fmla="*/ 191 h 516"/>
                <a:gd name="T8" fmla="*/ 153 w 155"/>
                <a:gd name="T9" fmla="*/ 514 h 516"/>
                <a:gd name="T10" fmla="*/ 153 w 155"/>
                <a:gd name="T11" fmla="*/ 514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79" name="Freeform 25"/>
            <p:cNvSpPr>
              <a:spLocks noChangeArrowheads="1"/>
            </p:cNvSpPr>
            <p:nvPr/>
          </p:nvSpPr>
          <p:spPr bwMode="auto">
            <a:xfrm>
              <a:off x="5107" y="0"/>
              <a:ext cx="571" cy="1040"/>
            </a:xfrm>
            <a:custGeom>
              <a:avLst/>
              <a:gdLst>
                <a:gd name="T0" fmla="*/ 0 w 574"/>
                <a:gd name="T1" fmla="*/ 0 h 1043"/>
                <a:gd name="T2" fmla="*/ 494 w 574"/>
                <a:gd name="T3" fmla="*/ 1040 h 1043"/>
                <a:gd name="T4" fmla="*/ 571 w 574"/>
                <a:gd name="T5" fmla="*/ 849 h 1043"/>
                <a:gd name="T6" fmla="*/ 250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0" name="Freeform 26"/>
            <p:cNvSpPr>
              <a:spLocks noChangeArrowheads="1"/>
            </p:cNvSpPr>
            <p:nvPr/>
          </p:nvSpPr>
          <p:spPr bwMode="auto">
            <a:xfrm>
              <a:off x="5411" y="0"/>
              <a:ext cx="339" cy="794"/>
            </a:xfrm>
            <a:custGeom>
              <a:avLst/>
              <a:gdLst>
                <a:gd name="T0" fmla="*/ 143 w 341"/>
                <a:gd name="T1" fmla="*/ 0 h 797"/>
                <a:gd name="T2" fmla="*/ 0 w 341"/>
                <a:gd name="T3" fmla="*/ 0 h 797"/>
                <a:gd name="T4" fmla="*/ 285 w 341"/>
                <a:gd name="T5" fmla="*/ 794 h 797"/>
                <a:gd name="T6" fmla="*/ 339 w 341"/>
                <a:gd name="T7" fmla="*/ 651 h 797"/>
                <a:gd name="T8" fmla="*/ 143 w 341"/>
                <a:gd name="T9" fmla="*/ 0 h 797"/>
                <a:gd name="T10" fmla="*/ 143 w 341"/>
                <a:gd name="T11" fmla="*/ 0 h 7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1" name="Freeform 27"/>
            <p:cNvSpPr>
              <a:spLocks noChangeArrowheads="1"/>
            </p:cNvSpPr>
            <p:nvPr/>
          </p:nvSpPr>
          <p:spPr bwMode="auto">
            <a:xfrm>
              <a:off x="5698" y="653"/>
              <a:ext cx="58" cy="309"/>
            </a:xfrm>
            <a:custGeom>
              <a:avLst/>
              <a:gdLst>
                <a:gd name="T0" fmla="*/ 0 w 60"/>
                <a:gd name="T1" fmla="*/ 143 h 312"/>
                <a:gd name="T2" fmla="*/ 58 w 60"/>
                <a:gd name="T3" fmla="*/ 309 h 312"/>
                <a:gd name="T4" fmla="*/ 58 w 60"/>
                <a:gd name="T5" fmla="*/ 6 h 312"/>
                <a:gd name="T6" fmla="*/ 52 w 60"/>
                <a:gd name="T7" fmla="*/ 0 h 312"/>
                <a:gd name="T8" fmla="*/ 0 w 60"/>
                <a:gd name="T9" fmla="*/ 143 h 312"/>
                <a:gd name="T10" fmla="*/ 0 w 60"/>
                <a:gd name="T11" fmla="*/ 143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2" name="Freeform 28"/>
            <p:cNvSpPr>
              <a:spLocks noChangeArrowheads="1"/>
            </p:cNvSpPr>
            <p:nvPr/>
          </p:nvSpPr>
          <p:spPr bwMode="auto">
            <a:xfrm>
              <a:off x="2" y="1601"/>
              <a:ext cx="5750" cy="1862"/>
            </a:xfrm>
            <a:custGeom>
              <a:avLst/>
              <a:gdLst>
                <a:gd name="T0" fmla="*/ 0 w 5740"/>
                <a:gd name="T1" fmla="*/ 371 h 1864"/>
                <a:gd name="T2" fmla="*/ 5750 w 5740"/>
                <a:gd name="T3" fmla="*/ 1862 h 1864"/>
                <a:gd name="T4" fmla="*/ 5750 w 5740"/>
                <a:gd name="T5" fmla="*/ 1832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3" name="Freeform 29"/>
            <p:cNvSpPr>
              <a:spLocks noChangeArrowheads="1"/>
            </p:cNvSpPr>
            <p:nvPr/>
          </p:nvSpPr>
          <p:spPr bwMode="auto">
            <a:xfrm>
              <a:off x="5754" y="3483"/>
              <a:ext cx="4" cy="4"/>
            </a:xfrm>
            <a:custGeom>
              <a:avLst/>
              <a:gdLst>
                <a:gd name="T0" fmla="*/ 4 w 6"/>
                <a:gd name="T1" fmla="*/ 4 h 6"/>
                <a:gd name="T2" fmla="*/ 0 w 6"/>
                <a:gd name="T3" fmla="*/ 0 h 6"/>
                <a:gd name="T4" fmla="*/ 0 w 6"/>
                <a:gd name="T5" fmla="*/ 4 h 6"/>
                <a:gd name="T6" fmla="*/ 4 w 6"/>
                <a:gd name="T7" fmla="*/ 4 h 6"/>
                <a:gd name="T8" fmla="*/ 4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4" name="Freeform 30"/>
            <p:cNvSpPr>
              <a:spLocks noChangeArrowheads="1"/>
            </p:cNvSpPr>
            <p:nvPr/>
          </p:nvSpPr>
          <p:spPr bwMode="auto">
            <a:xfrm>
              <a:off x="2" y="2152"/>
              <a:ext cx="5750" cy="1335"/>
            </a:xfrm>
            <a:custGeom>
              <a:avLst/>
              <a:gdLst>
                <a:gd name="T0" fmla="*/ 0 w 5740"/>
                <a:gd name="T1" fmla="*/ 365 h 1337"/>
                <a:gd name="T2" fmla="*/ 5750 w 5740"/>
                <a:gd name="T3" fmla="*/ 1335 h 1337"/>
                <a:gd name="T4" fmla="*/ 5750 w 5740"/>
                <a:gd name="T5" fmla="*/ 1329 h 1337"/>
                <a:gd name="T6" fmla="*/ 0 w 5740"/>
                <a:gd name="T7" fmla="*/ 0 h 1337"/>
                <a:gd name="T8" fmla="*/ 0 w 5740"/>
                <a:gd name="T9" fmla="*/ 365 h 1337"/>
                <a:gd name="T10" fmla="*/ 0 w 5740"/>
                <a:gd name="T11" fmla="*/ 365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5" name="Freeform 31"/>
            <p:cNvSpPr>
              <a:spLocks noChangeArrowheads="1"/>
            </p:cNvSpPr>
            <p:nvPr/>
          </p:nvSpPr>
          <p:spPr bwMode="auto">
            <a:xfrm>
              <a:off x="2" y="3178"/>
              <a:ext cx="5750" cy="412"/>
            </a:xfrm>
            <a:custGeom>
              <a:avLst/>
              <a:gdLst>
                <a:gd name="T0" fmla="*/ 0 w 5740"/>
                <a:gd name="T1" fmla="*/ 48 h 414"/>
                <a:gd name="T2" fmla="*/ 5750 w 5740"/>
                <a:gd name="T3" fmla="*/ 412 h 414"/>
                <a:gd name="T4" fmla="*/ 5750 w 5740"/>
                <a:gd name="T5" fmla="*/ 400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6" name="Freeform 32"/>
            <p:cNvSpPr>
              <a:spLocks noChangeArrowheads="1"/>
            </p:cNvSpPr>
            <p:nvPr/>
          </p:nvSpPr>
          <p:spPr bwMode="auto">
            <a:xfrm>
              <a:off x="1297" y="0"/>
              <a:ext cx="4455" cy="3175"/>
            </a:xfrm>
            <a:custGeom>
              <a:avLst/>
              <a:gdLst>
                <a:gd name="T0" fmla="*/ 0 w 4448"/>
                <a:gd name="T1" fmla="*/ 0 h 3177"/>
                <a:gd name="T2" fmla="*/ 4455 w 4448"/>
                <a:gd name="T3" fmla="*/ 3175 h 3177"/>
                <a:gd name="T4" fmla="*/ 4455 w 4448"/>
                <a:gd name="T5" fmla="*/ 3151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7" name="Freeform 33"/>
            <p:cNvSpPr>
              <a:spLocks noChangeArrowheads="1"/>
            </p:cNvSpPr>
            <p:nvPr/>
          </p:nvSpPr>
          <p:spPr bwMode="auto">
            <a:xfrm>
              <a:off x="3321" y="0"/>
              <a:ext cx="2431" cy="2612"/>
            </a:xfrm>
            <a:custGeom>
              <a:avLst/>
              <a:gdLst>
                <a:gd name="T0" fmla="*/ 0 w 2428"/>
                <a:gd name="T1" fmla="*/ 0 h 2614"/>
                <a:gd name="T2" fmla="*/ 2431 w 2428"/>
                <a:gd name="T3" fmla="*/ 2612 h 2614"/>
                <a:gd name="T4" fmla="*/ 2431 w 2428"/>
                <a:gd name="T5" fmla="*/ 2606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88" name="Freeform 34"/>
            <p:cNvSpPr>
              <a:spLocks noChangeArrowheads="1"/>
            </p:cNvSpPr>
            <p:nvPr/>
          </p:nvSpPr>
          <p:spPr bwMode="auto">
            <a:xfrm>
              <a:off x="3950" y="0"/>
              <a:ext cx="1802" cy="2462"/>
            </a:xfrm>
            <a:custGeom>
              <a:avLst/>
              <a:gdLst>
                <a:gd name="T0" fmla="*/ 486 w 1800"/>
                <a:gd name="T1" fmla="*/ 0 h 2464"/>
                <a:gd name="T2" fmla="*/ 0 w 1800"/>
                <a:gd name="T3" fmla="*/ 0 h 2464"/>
                <a:gd name="T4" fmla="*/ 1802 w 1800"/>
                <a:gd name="T5" fmla="*/ 2462 h 2464"/>
                <a:gd name="T6" fmla="*/ 1802 w 1800"/>
                <a:gd name="T7" fmla="*/ 2246 h 2464"/>
                <a:gd name="T8" fmla="*/ 1796 w 1800"/>
                <a:gd name="T9" fmla="*/ 2246 h 2464"/>
                <a:gd name="T10" fmla="*/ 486 w 1800"/>
                <a:gd name="T11" fmla="*/ 0 h 2464"/>
                <a:gd name="T12" fmla="*/ 486 w 1800"/>
                <a:gd name="T13" fmla="*/ 0 h 24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Freeform 35"/>
            <p:cNvSpPr>
              <a:spLocks noChangeArrowheads="1"/>
            </p:cNvSpPr>
            <p:nvPr/>
          </p:nvSpPr>
          <p:spPr bwMode="auto">
            <a:xfrm>
              <a:off x="4519" y="0"/>
              <a:ext cx="1233" cy="2072"/>
            </a:xfrm>
            <a:custGeom>
              <a:avLst/>
              <a:gdLst>
                <a:gd name="T0" fmla="*/ 0 w 1232"/>
                <a:gd name="T1" fmla="*/ 0 h 2074"/>
                <a:gd name="T2" fmla="*/ 1233 w 1232"/>
                <a:gd name="T3" fmla="*/ 2072 h 2074"/>
                <a:gd name="T4" fmla="*/ 1233 w 1232"/>
                <a:gd name="T5" fmla="*/ 2036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" name="Freeform 36"/>
            <p:cNvSpPr>
              <a:spLocks noChangeArrowheads="1"/>
            </p:cNvSpPr>
            <p:nvPr/>
          </p:nvSpPr>
          <p:spPr bwMode="auto">
            <a:xfrm>
              <a:off x="4694" y="0"/>
              <a:ext cx="1058" cy="1934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4 h 1936"/>
                <a:gd name="T4" fmla="*/ 1058 w 1058"/>
                <a:gd name="T5" fmla="*/ 1928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" name="Freeform 37"/>
            <p:cNvSpPr>
              <a:spLocks noChangeArrowheads="1"/>
            </p:cNvSpPr>
            <p:nvPr/>
          </p:nvSpPr>
          <p:spPr bwMode="auto">
            <a:xfrm>
              <a:off x="4981" y="0"/>
              <a:ext cx="771" cy="1485"/>
            </a:xfrm>
            <a:custGeom>
              <a:avLst/>
              <a:gdLst>
                <a:gd name="T0" fmla="*/ 771 w 771"/>
                <a:gd name="T1" fmla="*/ 1431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5 h 1487"/>
                <a:gd name="T8" fmla="*/ 771 w 771"/>
                <a:gd name="T9" fmla="*/ 1431 h 1487"/>
                <a:gd name="T10" fmla="*/ 771 w 771"/>
                <a:gd name="T11" fmla="*/ 1431 h 14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08000" cap="flat">
                  <a:solidFill>
                    <a:srgbClr val="FF3333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0" y="1632"/>
              <a:ext cx="5756" cy="1856"/>
              <a:chOff x="0" y="1632"/>
              <a:chExt cx="5756" cy="1856"/>
            </a:xfrm>
          </p:grpSpPr>
          <p:sp>
            <p:nvSpPr>
              <p:cNvPr id="6" name="Freeform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68" cy="1311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5 h 1313"/>
                  <a:gd name="T4" fmla="*/ 3644 w 3659"/>
                  <a:gd name="T5" fmla="*/ 1311 h 1313"/>
                  <a:gd name="T6" fmla="*/ 3656 w 3659"/>
                  <a:gd name="T7" fmla="*/ 1233 h 1313"/>
                  <a:gd name="T8" fmla="*/ 3668 w 3659"/>
                  <a:gd name="T9" fmla="*/ 1161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E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08000" cap="flat">
                    <a:solidFill>
                      <a:srgbClr val="FF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94" name="Freeform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0" cy="693"/>
              </a:xfrm>
              <a:custGeom>
                <a:avLst/>
                <a:gdLst>
                  <a:gd name="T0" fmla="*/ 2110 w 2105"/>
                  <a:gd name="T1" fmla="*/ 663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10 w 2105"/>
                  <a:gd name="T9" fmla="*/ 693 h 695"/>
                  <a:gd name="T10" fmla="*/ 2110 w 2105"/>
                  <a:gd name="T11" fmla="*/ 663 h 695"/>
                  <a:gd name="T12" fmla="*/ 2110 w 2105"/>
                  <a:gd name="T13" fmla="*/ 663 h 6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1616A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08000" cap="flat">
                    <a:solidFill>
                      <a:srgbClr val="FF3333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08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642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2050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ftr"/>
          </p:nvPr>
        </p:nvSpPr>
        <p:spPr bwMode="auto">
          <a:xfrm>
            <a:off x="3122613" y="6246813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sldNum"/>
          </p:nvPr>
        </p:nvSpPr>
        <p:spPr bwMode="auto">
          <a:xfrm>
            <a:off x="6551613" y="6242050"/>
            <a:ext cx="2130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09A820DB-E0BF-4210-B18D-E6D63DBE6C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093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3375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0"/>
            <a:ext cx="5000625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60309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/>
              <a:t>Rapport d’activité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Les jeunes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par Romain BELLANGER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  <a:gradFill rotWithShape="0">
            <a:gsLst>
              <a:gs pos="0">
                <a:srgbClr val="172F75"/>
              </a:gs>
              <a:gs pos="50000">
                <a:srgbClr val="3366FF">
                  <a:alpha val="76999"/>
                </a:srgbClr>
              </a:gs>
              <a:gs pos="100000">
                <a:srgbClr val="172F75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/>
              <a:t>les débutants – Foot à 3 et 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2"/>
            <a:ext cx="9144000" cy="5133975"/>
          </a:xfrm>
          <a:prstGeom prst="rect">
            <a:avLst/>
          </a:prstGeom>
        </p:spPr>
      </p:pic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0" y="5868988"/>
            <a:ext cx="9144000" cy="962025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 Educateurs salariés : Bérenger </a:t>
            </a:r>
            <a:r>
              <a:rPr lang="fr-FR" altLang="fr-FR" sz="16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Fresnais</a:t>
            </a: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, Ronan </a:t>
            </a:r>
            <a:r>
              <a:rPr lang="fr-FR" altLang="fr-FR" sz="16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Pagerie</a:t>
            </a: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 et Séverine Drouet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Dirigeants : Olivier </a:t>
            </a:r>
            <a:r>
              <a:rPr lang="fr-FR" altLang="fr-FR" sz="16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Olmos</a:t>
            </a: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, Nicolas </a:t>
            </a:r>
            <a:r>
              <a:rPr lang="fr-FR" altLang="fr-FR" sz="16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Jouin</a:t>
            </a: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, Stéphane Cimetière ( foot à 5 ) et  Philippe Foucher, </a:t>
            </a:r>
            <a:r>
              <a:rPr lang="fr-FR" altLang="fr-FR" sz="16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Boisard</a:t>
            </a: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  ( foot à 3 )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  <a:gradFill rotWithShape="0">
            <a:gsLst>
              <a:gs pos="0">
                <a:srgbClr val="172F75"/>
              </a:gs>
              <a:gs pos="50000">
                <a:srgbClr val="3366FF">
                  <a:alpha val="76999"/>
                </a:srgbClr>
              </a:gs>
              <a:gs pos="100000">
                <a:srgbClr val="172F75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 dirty="0"/>
              <a:t>U11</a:t>
            </a:r>
          </a:p>
        </p:txBody>
      </p:sp>
      <p:sp>
        <p:nvSpPr>
          <p:cNvPr id="47110" name="Text Box 3"/>
          <p:cNvSpPr txBox="1">
            <a:spLocks noChangeArrowheads="1"/>
          </p:cNvSpPr>
          <p:nvPr/>
        </p:nvSpPr>
        <p:spPr bwMode="auto">
          <a:xfrm>
            <a:off x="0" y="5778601"/>
            <a:ext cx="9144000" cy="1079399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Educateurs salariés : Bérenger </a:t>
            </a:r>
            <a:r>
              <a:rPr lang="fr-FR" altLang="fr-FR" sz="16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Fresnais</a:t>
            </a: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 et Ronan </a:t>
            </a:r>
            <a:r>
              <a:rPr lang="fr-FR" altLang="fr-FR" sz="16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Pagerie</a:t>
            </a: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, aidés régulièrement par Arnaud Cochet</a:t>
            </a:r>
            <a:b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Dirigeants : Arnaud Cochet, Patricia Joly, Olivier Aubert, Nicolas Bologne, Tony </a:t>
            </a:r>
            <a:r>
              <a:rPr lang="fr-FR" altLang="fr-FR" sz="1600" b="1" dirty="0" err="1">
                <a:solidFill>
                  <a:srgbClr val="FFFFFF"/>
                </a:solidFill>
                <a:latin typeface="Verdana" panose="020B0604030504040204" pitchFamily="34" charset="0"/>
              </a:rPr>
              <a:t>Quittet</a:t>
            </a:r>
            <a:r>
              <a:rPr lang="fr-FR" altLang="fr-FR" sz="1600" b="1" dirty="0">
                <a:solidFill>
                  <a:srgbClr val="FFFFFF"/>
                </a:solidFill>
                <a:latin typeface="Verdana" panose="020B0604030504040204" pitchFamily="34" charset="0"/>
              </a:rPr>
              <a:t> et Pascal Gautier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13"/>
            <a:ext cx="9144000" cy="765175"/>
          </a:xfrm>
          <a:gradFill rotWithShape="0">
            <a:gsLst>
              <a:gs pos="0">
                <a:srgbClr val="172F75"/>
              </a:gs>
              <a:gs pos="50000">
                <a:srgbClr val="3366FF">
                  <a:alpha val="62000"/>
                </a:srgbClr>
              </a:gs>
              <a:gs pos="100000">
                <a:srgbClr val="172F75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 dirty="0"/>
              <a:t>U13</a:t>
            </a:r>
          </a:p>
        </p:txBody>
      </p:sp>
      <p:sp>
        <p:nvSpPr>
          <p:cNvPr id="51206" name="Text Box 3"/>
          <p:cNvSpPr txBox="1">
            <a:spLocks noChangeArrowheads="1"/>
          </p:cNvSpPr>
          <p:nvPr/>
        </p:nvSpPr>
        <p:spPr bwMode="auto">
          <a:xfrm>
            <a:off x="0" y="5709351"/>
            <a:ext cx="9124950" cy="1148649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fr-FR" altLang="fr-FR" sz="2000" dirty="0">
                <a:solidFill>
                  <a:srgbClr val="FFFFFF"/>
                </a:solidFill>
                <a:latin typeface="Verdana" panose="020B0604030504040204" pitchFamily="34" charset="0"/>
              </a:rPr>
              <a:t>Educateurs salariés : Bérenger </a:t>
            </a:r>
            <a:r>
              <a:rPr lang="fr-FR" altLang="fr-FR" sz="2000" dirty="0" err="1">
                <a:solidFill>
                  <a:srgbClr val="FFFFFF"/>
                </a:solidFill>
                <a:latin typeface="Verdana" panose="020B0604030504040204" pitchFamily="34" charset="0"/>
              </a:rPr>
              <a:t>Fresnais</a:t>
            </a:r>
            <a:r>
              <a:rPr lang="fr-FR" altLang="fr-FR" sz="2000" dirty="0">
                <a:solidFill>
                  <a:srgbClr val="FFFFFF"/>
                </a:solidFill>
                <a:latin typeface="Verdana" panose="020B0604030504040204" pitchFamily="34" charset="0"/>
              </a:rPr>
              <a:t> et Ronan </a:t>
            </a:r>
            <a:r>
              <a:rPr lang="fr-FR" altLang="fr-FR" sz="2000" dirty="0" err="1">
                <a:solidFill>
                  <a:srgbClr val="FFFFFF"/>
                </a:solidFill>
                <a:latin typeface="Verdana" panose="020B0604030504040204" pitchFamily="34" charset="0"/>
              </a:rPr>
              <a:t>Pagerie</a:t>
            </a:r>
            <a:endParaRPr lang="fr-FR" altLang="fr-FR" sz="2000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fr-FR" altLang="fr-FR" dirty="0">
                <a:solidFill>
                  <a:srgbClr val="FFFFFF"/>
                </a:solidFill>
                <a:latin typeface="Verdana" panose="020B0604030504040204" pitchFamily="34" charset="0"/>
              </a:rPr>
              <a:t>Dirigeants : Yannick </a:t>
            </a:r>
            <a:r>
              <a:rPr lang="fr-FR" altLang="fr-FR" dirty="0" err="1">
                <a:solidFill>
                  <a:srgbClr val="FFFFFF"/>
                </a:solidFill>
                <a:latin typeface="Verdana" panose="020B0604030504040204" pitchFamily="34" charset="0"/>
              </a:rPr>
              <a:t>Hualmé</a:t>
            </a:r>
            <a:r>
              <a:rPr lang="fr-FR" altLang="fr-FR" dirty="0">
                <a:solidFill>
                  <a:srgbClr val="FFFFFF"/>
                </a:solidFill>
                <a:latin typeface="Verdana" panose="020B0604030504040204" pitchFamily="34" charset="0"/>
              </a:rPr>
              <a:t>, Denis Leclerc, Alain </a:t>
            </a:r>
            <a:r>
              <a:rPr lang="fr-FR" altLang="fr-FR" dirty="0" err="1">
                <a:solidFill>
                  <a:srgbClr val="FFFFFF"/>
                </a:solidFill>
                <a:latin typeface="Verdana" panose="020B0604030504040204" pitchFamily="34" charset="0"/>
              </a:rPr>
              <a:t>Guetny</a:t>
            </a:r>
            <a:r>
              <a:rPr lang="fr-FR" altLang="fr-FR" dirty="0">
                <a:solidFill>
                  <a:srgbClr val="FFFFFF"/>
                </a:solidFill>
                <a:latin typeface="Verdana" panose="020B0604030504040204" pitchFamily="34" charset="0"/>
              </a:rPr>
              <a:t>, Anthony Richard et Jérôme Maurier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  <a:gradFill rotWithShape="0">
            <a:gsLst>
              <a:gs pos="0">
                <a:srgbClr val="172F75"/>
              </a:gs>
              <a:gs pos="50000">
                <a:srgbClr val="3366FF">
                  <a:alpha val="96999"/>
                </a:srgbClr>
              </a:gs>
              <a:gs pos="100000">
                <a:srgbClr val="172F75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 dirty="0"/>
              <a:t>Classements – U13 A et B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764704"/>
            <a:ext cx="8748464" cy="601495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63600"/>
          </a:xfrm>
          <a:gradFill rotWithShape="0">
            <a:gsLst>
              <a:gs pos="0">
                <a:srgbClr val="172F75"/>
              </a:gs>
              <a:gs pos="50000">
                <a:srgbClr val="3366FF">
                  <a:alpha val="92000"/>
                </a:srgbClr>
              </a:gs>
              <a:gs pos="100000">
                <a:srgbClr val="172F75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 dirty="0"/>
              <a:t>Les U15</a:t>
            </a:r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-26988" y="6000750"/>
            <a:ext cx="9170988" cy="789576"/>
          </a:xfrm>
          <a:prstGeom prst="rect">
            <a:avLst/>
          </a:prstGeom>
          <a:solidFill>
            <a:srgbClr val="000000">
              <a:alpha val="8117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 b="1" dirty="0">
                <a:solidFill>
                  <a:srgbClr val="FFFFFF"/>
                </a:solidFill>
                <a:latin typeface="Verdana" panose="020B0604030504040204" pitchFamily="34" charset="0"/>
              </a:rPr>
              <a:t>Educateurs salariés : Bérenger </a:t>
            </a:r>
            <a:r>
              <a:rPr lang="fr-FR" altLang="fr-FR" b="1" dirty="0" err="1">
                <a:solidFill>
                  <a:srgbClr val="FFFFFF"/>
                </a:solidFill>
                <a:latin typeface="Verdana" panose="020B0604030504040204" pitchFamily="34" charset="0"/>
              </a:rPr>
              <a:t>Fresnais</a:t>
            </a:r>
            <a:r>
              <a:rPr lang="fr-FR" altLang="fr-FR" b="1" dirty="0">
                <a:solidFill>
                  <a:srgbClr val="FFFFFF"/>
                </a:solidFill>
                <a:latin typeface="Verdana" panose="020B0604030504040204" pitchFamily="34" charset="0"/>
              </a:rPr>
              <a:t> et Ronan </a:t>
            </a:r>
            <a:r>
              <a:rPr lang="fr-FR" altLang="fr-FR" b="1" dirty="0" err="1">
                <a:solidFill>
                  <a:srgbClr val="FFFFFF"/>
                </a:solidFill>
                <a:latin typeface="Verdana" panose="020B0604030504040204" pitchFamily="34" charset="0"/>
              </a:rPr>
              <a:t>Pagerie</a:t>
            </a:r>
            <a:endParaRPr lang="fr-FR" altLang="fr-FR" b="1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 b="1" dirty="0">
                <a:solidFill>
                  <a:srgbClr val="FFFFFF"/>
                </a:solidFill>
                <a:latin typeface="Verdana" panose="020B0604030504040204" pitchFamily="34" charset="0"/>
              </a:rPr>
              <a:t>Dirigeants : Guillaume </a:t>
            </a:r>
            <a:r>
              <a:rPr lang="fr-FR" altLang="fr-FR" b="1" dirty="0" err="1">
                <a:solidFill>
                  <a:srgbClr val="FFFFFF"/>
                </a:solidFill>
                <a:latin typeface="Verdana" panose="020B0604030504040204" pitchFamily="34" charset="0"/>
              </a:rPr>
              <a:t>Humeau</a:t>
            </a:r>
            <a:r>
              <a:rPr lang="fr-FR" altLang="fr-FR" b="1" dirty="0">
                <a:solidFill>
                  <a:srgbClr val="FFFFFF"/>
                </a:solidFill>
                <a:latin typeface="Verdana" panose="020B0604030504040204" pitchFamily="34" charset="0"/>
              </a:rPr>
              <a:t>, Emmanuel Renou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63600"/>
          </a:xfrm>
          <a:gradFill rotWithShape="0">
            <a:gsLst>
              <a:gs pos="0">
                <a:srgbClr val="172F75"/>
              </a:gs>
              <a:gs pos="50000">
                <a:srgbClr val="3366FF">
                  <a:alpha val="71999"/>
                </a:srgbClr>
              </a:gs>
              <a:gs pos="100000">
                <a:srgbClr val="172F75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 dirty="0"/>
              <a:t>Les U15 A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44988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43"/>
            <a:ext cx="9144000" cy="6081713"/>
          </a:xfrm>
          <a:prstGeom prst="rect">
            <a:avLst/>
          </a:prstGeom>
        </p:spPr>
      </p:pic>
      <p:sp>
        <p:nvSpPr>
          <p:cNvPr id="67590" name="Text Box 3"/>
          <p:cNvSpPr txBox="1">
            <a:spLocks noChangeArrowheads="1"/>
          </p:cNvSpPr>
          <p:nvPr/>
        </p:nvSpPr>
        <p:spPr bwMode="auto">
          <a:xfrm>
            <a:off x="0" y="6075068"/>
            <a:ext cx="9144000" cy="789576"/>
          </a:xfrm>
          <a:prstGeom prst="rect">
            <a:avLst/>
          </a:prstGeom>
          <a:solidFill>
            <a:srgbClr val="000000">
              <a:alpha val="7607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 dirty="0">
                <a:solidFill>
                  <a:srgbClr val="FFFFFF"/>
                </a:solidFill>
                <a:latin typeface="Verdana" panose="020B0604030504040204" pitchFamily="34" charset="0"/>
              </a:rPr>
              <a:t>Educateurs salariés : Bérenger </a:t>
            </a:r>
            <a:r>
              <a:rPr lang="fr-FR" altLang="fr-FR" dirty="0" err="1">
                <a:solidFill>
                  <a:srgbClr val="FFFFFF"/>
                </a:solidFill>
                <a:latin typeface="Verdana" panose="020B0604030504040204" pitchFamily="34" charset="0"/>
              </a:rPr>
              <a:t>Fresnais</a:t>
            </a:r>
            <a:r>
              <a:rPr lang="fr-FR" altLang="fr-FR" dirty="0">
                <a:solidFill>
                  <a:srgbClr val="FFFFFF"/>
                </a:solidFill>
                <a:latin typeface="Verdana" panose="020B0604030504040204" pitchFamily="34" charset="0"/>
              </a:rPr>
              <a:t> et Ronan </a:t>
            </a:r>
            <a:r>
              <a:rPr lang="fr-FR" altLang="fr-FR" dirty="0" err="1">
                <a:solidFill>
                  <a:srgbClr val="FFFFFF"/>
                </a:solidFill>
                <a:latin typeface="Verdana" panose="020B0604030504040204" pitchFamily="34" charset="0"/>
              </a:rPr>
              <a:t>Pagerie</a:t>
            </a:r>
            <a:endParaRPr lang="fr-FR" altLang="fr-FR" dirty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 dirty="0">
                <a:solidFill>
                  <a:srgbClr val="FFFFFF"/>
                </a:solidFill>
                <a:latin typeface="Verdana" panose="020B0604030504040204" pitchFamily="34" charset="0"/>
              </a:rPr>
              <a:t>Dirigeants : Benjamin MAHOT, Aurélien </a:t>
            </a:r>
            <a:r>
              <a:rPr lang="fr-FR" altLang="fr-FR" dirty="0" err="1">
                <a:solidFill>
                  <a:srgbClr val="FFFFFF"/>
                </a:solidFill>
                <a:latin typeface="Verdana" panose="020B0604030504040204" pitchFamily="34" charset="0"/>
              </a:rPr>
              <a:t>Lepron</a:t>
            </a:r>
            <a:r>
              <a:rPr lang="fr-FR" altLang="fr-FR" dirty="0">
                <a:solidFill>
                  <a:srgbClr val="FFFFFF"/>
                </a:solidFill>
                <a:latin typeface="Verdana" panose="020B0604030504040204" pitchFamily="34" charset="0"/>
              </a:rPr>
              <a:t> et Fabien Pasquier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908050"/>
          </a:xfrm>
          <a:gradFill rotWithShape="0">
            <a:gsLst>
              <a:gs pos="0">
                <a:srgbClr val="3366FF"/>
              </a:gs>
              <a:gs pos="50000">
                <a:srgbClr val="0C1940">
                  <a:alpha val="89000"/>
                </a:srgbClr>
              </a:gs>
              <a:gs pos="100000">
                <a:srgbClr val="3366FF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 dirty="0"/>
              <a:t>Les U17 </a:t>
            </a:r>
            <a:r>
              <a:rPr lang="fr-FR" altLang="fr-FR" sz="2000" dirty="0"/>
              <a:t>en entente avec Anjou </a:t>
            </a:r>
            <a:r>
              <a:rPr lang="fr-FR" altLang="fr-FR" sz="2000" dirty="0" err="1"/>
              <a:t>Baconne</a:t>
            </a:r>
            <a:endParaRPr lang="fr-FR" altLang="fr-FR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  <a:gradFill rotWithShape="0">
            <a:gsLst>
              <a:gs pos="0">
                <a:srgbClr val="3366FF"/>
              </a:gs>
              <a:gs pos="50000">
                <a:srgbClr val="0C1940">
                  <a:alpha val="89000"/>
                </a:srgbClr>
              </a:gs>
              <a:gs pos="100000">
                <a:srgbClr val="3366FF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 dirty="0"/>
              <a:t>Les U17 </a:t>
            </a:r>
            <a:r>
              <a:rPr lang="fr-FR" altLang="fr-FR" sz="2000" dirty="0"/>
              <a:t>en entente avec Anjou </a:t>
            </a:r>
            <a:r>
              <a:rPr lang="fr-FR" altLang="fr-FR" sz="2000" dirty="0" err="1"/>
              <a:t>Baconne</a:t>
            </a:r>
            <a:endParaRPr lang="fr-FR" alt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6470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720725" y="142875"/>
            <a:ext cx="719931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4000">
                <a:solidFill>
                  <a:srgbClr val="FFFFFF"/>
                </a:solidFill>
              </a:rPr>
              <a:t>Les arbitres du club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5" b="11986"/>
          <a:stretch/>
        </p:blipFill>
        <p:spPr>
          <a:xfrm>
            <a:off x="0" y="980728"/>
            <a:ext cx="9144000" cy="41044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63" y="4581128"/>
            <a:ext cx="8001000" cy="23145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32631" y="0"/>
            <a:ext cx="7772400" cy="18288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800" dirty="0"/>
              <a:t>Assemblée Générale</a:t>
            </a:r>
            <a:br>
              <a:rPr lang="fr-FR" altLang="fr-FR" sz="4800" dirty="0"/>
            </a:br>
            <a:r>
              <a:rPr lang="fr-FR" altLang="fr-FR" sz="4800" dirty="0"/>
              <a:t>CSL Football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504" y="4149080"/>
            <a:ext cx="8783637" cy="2448272"/>
          </a:xfrm>
        </p:spPr>
        <p:txBody>
          <a:bodyPr lIns="90000" tIns="46800" rIns="90000" bIns="46800"/>
          <a:lstStyle/>
          <a:p>
            <a:pPr marL="0" indent="0" algn="ctr" eaLnBrk="1" hangingPunct="1">
              <a:buClrTx/>
              <a:buSzPct val="9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fr-FR" altLang="fr-FR" dirty="0"/>
              <a:t>Vendredi 17 juin 2016</a:t>
            </a:r>
          </a:p>
          <a:p>
            <a:pPr marL="0" indent="0" algn="ctr" eaLnBrk="1" hangingPunct="1">
              <a:buClrTx/>
              <a:buSzPct val="9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fr-FR" altLang="fr-FR" dirty="0"/>
              <a:t>Le Lion d’Angers</a:t>
            </a:r>
          </a:p>
          <a:p>
            <a:pPr marL="0" indent="0" algn="ctr" eaLnBrk="1" hangingPunct="1">
              <a:buClrTx/>
              <a:buSzPct val="9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/>
            </a:pPr>
            <a:r>
              <a:rPr lang="fr-FR" altLang="fr-FR" sz="2000" dirty="0"/>
              <a:t>en présence de : </a:t>
            </a:r>
            <a:r>
              <a:rPr lang="fr-FR" altLang="fr-FR" sz="1600" dirty="0"/>
              <a:t>Etienne GLEMOT (Maire du Lion),  </a:t>
            </a:r>
            <a:r>
              <a:rPr lang="fr-FR" altLang="fr-FR" sz="1600" dirty="0" err="1"/>
              <a:t>Nooruddine</a:t>
            </a:r>
            <a:r>
              <a:rPr lang="fr-FR" altLang="fr-FR" sz="1600" dirty="0"/>
              <a:t> MUHAMMAD (1</a:t>
            </a:r>
            <a:r>
              <a:rPr lang="fr-FR" altLang="fr-FR" sz="1600" baseline="30000" dirty="0"/>
              <a:t>er</a:t>
            </a:r>
            <a:r>
              <a:rPr lang="fr-FR" altLang="fr-FR" sz="1600" dirty="0"/>
              <a:t> Adjoint), Daniel CHALET (Adjoint), Didier PLACAIS (Président USJA), Denis BELIER (Président du FCNBG), Frédérique RENAULT (Haut-Anjou) et André BOURGEAIS (Le Courrier de l’Ouest)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99" y="1828800"/>
            <a:ext cx="1820863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55276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/>
              <a:t>Rapport d’activité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Seniors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par </a:t>
            </a:r>
            <a:r>
              <a:rPr lang="fr-FR" altLang="fr-FR" dirty="0" err="1"/>
              <a:t>Eric</a:t>
            </a:r>
            <a:r>
              <a:rPr lang="fr-FR" altLang="fr-FR" dirty="0"/>
              <a:t> DURAND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992874"/>
            <a:ext cx="9144000" cy="5153025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124744"/>
          </a:xfrm>
          <a:gradFill rotWithShape="0">
            <a:gsLst>
              <a:gs pos="0">
                <a:srgbClr val="172F75"/>
              </a:gs>
              <a:gs pos="50000">
                <a:srgbClr val="3366FF">
                  <a:alpha val="42000"/>
                </a:srgbClr>
              </a:gs>
              <a:gs pos="100000">
                <a:srgbClr val="172F75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 dirty="0"/>
              <a:t>Les Seniors A – D2</a:t>
            </a:r>
          </a:p>
        </p:txBody>
      </p:sp>
      <p:sp>
        <p:nvSpPr>
          <p:cNvPr id="79878" name="Text Box 3"/>
          <p:cNvSpPr txBox="1">
            <a:spLocks noChangeArrowheads="1"/>
          </p:cNvSpPr>
          <p:nvPr/>
        </p:nvSpPr>
        <p:spPr bwMode="auto">
          <a:xfrm>
            <a:off x="0" y="6014028"/>
            <a:ext cx="9144000" cy="876779"/>
          </a:xfrm>
          <a:prstGeom prst="rect">
            <a:avLst/>
          </a:prstGeom>
          <a:solidFill>
            <a:srgbClr val="000000">
              <a:alpha val="7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fr-FR" altLang="fr-FR" sz="2000" dirty="0">
                <a:solidFill>
                  <a:srgbClr val="FFFFFF"/>
                </a:solidFill>
                <a:latin typeface="Verdana" panose="020B0604030504040204" pitchFamily="34" charset="0"/>
              </a:rPr>
              <a:t>Dirigeants : </a:t>
            </a:r>
            <a:r>
              <a:rPr lang="fr-FR" altLang="fr-FR" sz="2000" dirty="0" err="1">
                <a:solidFill>
                  <a:srgbClr val="FFFFFF"/>
                </a:solidFill>
                <a:latin typeface="Verdana" panose="020B0604030504040204" pitchFamily="34" charset="0"/>
              </a:rPr>
              <a:t>Eric</a:t>
            </a:r>
            <a:r>
              <a:rPr lang="fr-FR" altLang="fr-FR" sz="2000" dirty="0">
                <a:solidFill>
                  <a:srgbClr val="FFFFFF"/>
                </a:solidFill>
                <a:latin typeface="Verdana" panose="020B0604030504040204" pitchFamily="34" charset="0"/>
              </a:rPr>
              <a:t> Durand (Entraineur seniors) , Tony Lebrun et </a:t>
            </a:r>
          </a:p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fr-FR" altLang="fr-FR" sz="2000" dirty="0">
                <a:solidFill>
                  <a:srgbClr val="FFFFFF"/>
                </a:solidFill>
                <a:latin typeface="Verdana" panose="020B0604030504040204" pitchFamily="34" charset="0"/>
              </a:rPr>
              <a:t>Yohann Moreau (entraineur des gardiens du club)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9525"/>
            <a:ext cx="9144000" cy="739775"/>
          </a:xfrm>
          <a:gradFill rotWithShape="0">
            <a:gsLst>
              <a:gs pos="0">
                <a:srgbClr val="172F75"/>
              </a:gs>
              <a:gs pos="50000">
                <a:srgbClr val="3366FF">
                  <a:alpha val="42000"/>
                </a:srgbClr>
              </a:gs>
              <a:gs pos="100000">
                <a:srgbClr val="172F75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/>
              <a:t>Les Seniors A – D2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39604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  <a:gradFill rotWithShape="0">
            <a:gsLst>
              <a:gs pos="0">
                <a:srgbClr val="000080"/>
              </a:gs>
              <a:gs pos="50000">
                <a:srgbClr val="00003B">
                  <a:alpha val="42000"/>
                </a:srgbClr>
              </a:gs>
              <a:gs pos="100000">
                <a:srgbClr val="000080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/>
              <a:t>Les Seniors B – D3</a:t>
            </a:r>
          </a:p>
        </p:txBody>
      </p:sp>
      <p:sp>
        <p:nvSpPr>
          <p:cNvPr id="83974" name="Text Box 3"/>
          <p:cNvSpPr txBox="1">
            <a:spLocks noChangeArrowheads="1"/>
          </p:cNvSpPr>
          <p:nvPr/>
        </p:nvSpPr>
        <p:spPr bwMode="auto">
          <a:xfrm>
            <a:off x="0" y="5759450"/>
            <a:ext cx="9144000" cy="1008063"/>
          </a:xfrm>
          <a:prstGeom prst="rect">
            <a:avLst/>
          </a:prstGeom>
          <a:solidFill>
            <a:srgbClr val="000000">
              <a:alpha val="7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br>
              <a:rPr lang="fr-FR" altLang="fr-FR" sz="20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fr-FR" altLang="fr-FR" sz="2000" dirty="0">
                <a:solidFill>
                  <a:srgbClr val="FFFFFF"/>
                </a:solidFill>
                <a:latin typeface="Verdana" panose="020B0604030504040204" pitchFamily="34" charset="0"/>
              </a:rPr>
              <a:t>Dirigeants : Jean-Luc DARAIZE, Thierry PAGE et Pascal BELLIER</a:t>
            </a:r>
            <a:br>
              <a:rPr lang="fr-FR" altLang="fr-FR" sz="2000" dirty="0">
                <a:solidFill>
                  <a:srgbClr val="FFFFFF"/>
                </a:solidFill>
                <a:latin typeface="Verdana" panose="020B0604030504040204" pitchFamily="34" charset="0"/>
              </a:rPr>
            </a:br>
            <a:endParaRPr lang="fr-FR" altLang="fr-FR" sz="200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68"/>
            <a:ext cx="9144000" cy="51482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6038"/>
            <a:ext cx="9144000" cy="739776"/>
          </a:xfrm>
          <a:gradFill rotWithShape="0">
            <a:gsLst>
              <a:gs pos="0">
                <a:srgbClr val="000080"/>
              </a:gs>
              <a:gs pos="50000">
                <a:srgbClr val="00003B">
                  <a:alpha val="42000"/>
                </a:srgbClr>
              </a:gs>
              <a:gs pos="100000">
                <a:srgbClr val="000080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/>
              <a:t>Les Seniors B – D3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6" y="1484784"/>
            <a:ext cx="9144000" cy="39871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gradFill rotWithShape="0">
            <a:gsLst>
              <a:gs pos="0">
                <a:srgbClr val="000080"/>
              </a:gs>
              <a:gs pos="50000">
                <a:srgbClr val="00003B">
                  <a:alpha val="42000"/>
                </a:srgbClr>
              </a:gs>
              <a:gs pos="100000">
                <a:srgbClr val="000080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/>
              <a:t>Les Seniors C – D4</a:t>
            </a:r>
          </a:p>
        </p:txBody>
      </p:sp>
      <p:sp>
        <p:nvSpPr>
          <p:cNvPr id="88070" name="Text Box 3"/>
          <p:cNvSpPr txBox="1">
            <a:spLocks noChangeArrowheads="1"/>
          </p:cNvSpPr>
          <p:nvPr/>
        </p:nvSpPr>
        <p:spPr bwMode="auto">
          <a:xfrm>
            <a:off x="0" y="5915025"/>
            <a:ext cx="9144000" cy="525401"/>
          </a:xfrm>
          <a:prstGeom prst="rect">
            <a:avLst/>
          </a:prstGeom>
          <a:solidFill>
            <a:srgbClr val="000000">
              <a:alpha val="7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750"/>
              </a:spcBef>
              <a:buClrTx/>
              <a:buFontTx/>
              <a:buNone/>
            </a:pPr>
            <a:r>
              <a:rPr lang="fr-FR" altLang="fr-FR" sz="2800" dirty="0">
                <a:solidFill>
                  <a:srgbClr val="FFFFFF"/>
                </a:solidFill>
                <a:latin typeface="Verdana" panose="020B0604030504040204" pitchFamily="34" charset="0"/>
              </a:rPr>
              <a:t>Dirigeants : qui veut bien 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gradFill rotWithShape="0">
            <a:gsLst>
              <a:gs pos="0">
                <a:srgbClr val="000080"/>
              </a:gs>
              <a:gs pos="50000">
                <a:srgbClr val="00003B">
                  <a:alpha val="42000"/>
                </a:srgbClr>
              </a:gs>
              <a:gs pos="100000">
                <a:srgbClr val="000080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/>
              <a:t>Les Seniors C – D4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395572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12"/>
            <a:ext cx="9144000" cy="6048375"/>
          </a:xfrm>
          <a:prstGeom prst="rect">
            <a:avLst/>
          </a:prstGeom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324975" cy="981075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50000">
                <a:srgbClr val="00003B">
                  <a:alpha val="42000"/>
                </a:srgbClr>
              </a:gs>
              <a:gs pos="100000">
                <a:srgbClr val="000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 cap="flat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fr-FR" altLang="fr-FR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Les vétérans – 2</a:t>
            </a:r>
            <a:r>
              <a:rPr lang="fr-FR" altLang="fr-FR" sz="40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fr-FR" altLang="fr-FR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div</a:t>
            </a:r>
          </a:p>
        </p:txBody>
      </p:sp>
      <p:sp>
        <p:nvSpPr>
          <p:cNvPr id="92166" name="Text Box 3"/>
          <p:cNvSpPr txBox="1">
            <a:spLocks noChangeArrowheads="1"/>
          </p:cNvSpPr>
          <p:nvPr/>
        </p:nvSpPr>
        <p:spPr bwMode="auto">
          <a:xfrm>
            <a:off x="0" y="6021388"/>
            <a:ext cx="9144000" cy="368300"/>
          </a:xfrm>
          <a:prstGeom prst="rect">
            <a:avLst/>
          </a:prstGeom>
          <a:solidFill>
            <a:srgbClr val="000000">
              <a:alpha val="7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fr-FR" altLang="fr-FR" b="1" dirty="0">
                <a:solidFill>
                  <a:srgbClr val="FFFFFF"/>
                </a:solidFill>
                <a:latin typeface="Verdana" panose="020B0604030504040204" pitchFamily="34" charset="0"/>
              </a:rPr>
              <a:t>Dirigeants : Xavier Barbeau, Gervais </a:t>
            </a:r>
            <a:r>
              <a:rPr lang="fr-FR" altLang="fr-FR" b="1" dirty="0" err="1">
                <a:solidFill>
                  <a:srgbClr val="FFFFFF"/>
                </a:solidFill>
                <a:latin typeface="Verdana" panose="020B0604030504040204" pitchFamily="34" charset="0"/>
              </a:rPr>
              <a:t>Gagneux</a:t>
            </a:r>
            <a:r>
              <a:rPr lang="fr-FR" altLang="fr-FR" b="1" dirty="0">
                <a:solidFill>
                  <a:srgbClr val="FFFFFF"/>
                </a:solidFill>
                <a:latin typeface="Verdana" panose="020B0604030504040204" pitchFamily="34" charset="0"/>
              </a:rPr>
              <a:t>, Richard Verdier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gradFill rotWithShape="0">
            <a:gsLst>
              <a:gs pos="0">
                <a:srgbClr val="000080"/>
              </a:gs>
              <a:gs pos="50000">
                <a:srgbClr val="00003B">
                  <a:alpha val="42000"/>
                </a:srgbClr>
              </a:gs>
              <a:gs pos="100000">
                <a:srgbClr val="000080"/>
              </a:gs>
            </a:gsLst>
            <a:lin ang="5400000" scaled="1"/>
          </a:gradFill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 dirty="0"/>
              <a:t>Les Vétérans  – 2</a:t>
            </a:r>
            <a:r>
              <a:rPr lang="fr-FR" altLang="fr-FR" sz="4000" baseline="30000" dirty="0"/>
              <a:t>e</a:t>
            </a:r>
            <a:r>
              <a:rPr lang="fr-FR" altLang="fr-FR" sz="4000" dirty="0"/>
              <a:t> div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125"/>
            <a:ext cx="9144000" cy="37331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55276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/>
              <a:t>Rapport d’activité</a:t>
            </a:r>
            <a:br>
              <a:rPr lang="fr-FR" altLang="fr-FR"/>
            </a:br>
            <a:br>
              <a:rPr lang="fr-FR" altLang="fr-FR"/>
            </a:br>
            <a:r>
              <a:rPr lang="fr-FR" altLang="fr-FR"/>
              <a:t>Les gardiens</a:t>
            </a:r>
            <a:br>
              <a:rPr lang="fr-FR" altLang="fr-FR"/>
            </a:br>
            <a:br>
              <a:rPr lang="fr-FR" altLang="fr-FR"/>
            </a:br>
            <a:r>
              <a:rPr lang="fr-FR" altLang="fr-FR"/>
              <a:t>par Yohann MOREAU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/>
              <a:t>Ordre du jour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08062" y="1555750"/>
            <a:ext cx="7380361" cy="4735513"/>
          </a:xfrm>
        </p:spPr>
        <p:txBody>
          <a:bodyPr/>
          <a:lstStyle/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SzPct val="144000"/>
              <a:buFont typeface="Times New Roman" panose="02020603050405020304" pitchFamily="18" charset="0"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fr-FR" altLang="fr-FR" sz="2000" b="1" dirty="0"/>
              <a:t>Rapport moral </a:t>
            </a:r>
            <a:br>
              <a:rPr lang="fr-FR" altLang="fr-FR" sz="2000" b="1" dirty="0"/>
            </a:br>
            <a:r>
              <a:rPr lang="fr-FR" altLang="fr-FR" sz="2000" b="1" dirty="0"/>
              <a:t>			( </a:t>
            </a:r>
            <a:r>
              <a:rPr lang="fr-FR" altLang="fr-FR" sz="2000" i="1" dirty="0"/>
              <a:t>président</a:t>
            </a: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FFFF00"/>
                </a:solidFill>
              </a:rPr>
              <a:t>Olivier DRU</a:t>
            </a:r>
            <a:r>
              <a:rPr lang="fr-FR" altLang="fr-FR" sz="2000" b="1" dirty="0"/>
              <a:t> )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SzPct val="144000"/>
              <a:buFont typeface="Times New Roman" panose="02020603050405020304" pitchFamily="18" charset="0"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fr-FR" altLang="fr-FR" sz="2000" b="1" dirty="0"/>
              <a:t>Point sur les licences et infos</a:t>
            </a:r>
            <a:br>
              <a:rPr lang="fr-FR" altLang="fr-FR" sz="2000" b="1" dirty="0"/>
            </a:br>
            <a:r>
              <a:rPr lang="fr-FR" altLang="fr-FR" sz="2000" b="1" dirty="0"/>
              <a:t>			( </a:t>
            </a:r>
            <a:r>
              <a:rPr lang="fr-FR" altLang="fr-FR" sz="2000" i="1" dirty="0"/>
              <a:t>secrétaire</a:t>
            </a: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FFFF00"/>
                </a:solidFill>
              </a:rPr>
              <a:t>Daniel LOISEAU</a:t>
            </a:r>
            <a:r>
              <a:rPr lang="fr-FR" altLang="fr-FR" sz="2000" b="1" dirty="0"/>
              <a:t> )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SzPct val="144000"/>
              <a:buFont typeface="Times New Roman" panose="02020603050405020304" pitchFamily="18" charset="0"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fr-FR" altLang="fr-FR" sz="2000" b="1" dirty="0"/>
              <a:t>L’Euro </a:t>
            </a:r>
            <a:r>
              <a:rPr lang="fr-FR" altLang="fr-FR" sz="2000" b="1" dirty="0" err="1"/>
              <a:t>Lionnais</a:t>
            </a:r>
            <a:r>
              <a:rPr lang="fr-FR" altLang="fr-FR" sz="2000" b="1" dirty="0"/>
              <a:t> ( </a:t>
            </a:r>
            <a:r>
              <a:rPr lang="fr-FR" altLang="fr-FR" sz="2000" b="1" dirty="0">
                <a:solidFill>
                  <a:srgbClr val="FFFF00"/>
                </a:solidFill>
              </a:rPr>
              <a:t>Ronan PAGERIE  </a:t>
            </a:r>
            <a:r>
              <a:rPr lang="fr-FR" altLang="fr-FR" sz="1800" dirty="0"/>
              <a:t>apprenti éducateur </a:t>
            </a:r>
            <a:r>
              <a:rPr lang="fr-FR" altLang="fr-FR" sz="1800" b="1" dirty="0"/>
              <a:t>)</a:t>
            </a:r>
            <a:endParaRPr lang="fr-FR" altLang="fr-FR" sz="2000" b="1" dirty="0"/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SzPct val="144000"/>
              <a:buFont typeface="Times New Roman" panose="02020603050405020304" pitchFamily="18" charset="0"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fr-FR" altLang="fr-FR" sz="2000" b="1" dirty="0"/>
              <a:t>Rapport d’activité</a:t>
            </a:r>
            <a:br>
              <a:rPr lang="fr-FR" altLang="fr-FR" sz="2000" b="1" dirty="0"/>
            </a:br>
            <a:r>
              <a:rPr lang="fr-FR" altLang="fr-FR" sz="2000" b="1" dirty="0"/>
              <a:t>	Jeunes 	( </a:t>
            </a:r>
            <a:r>
              <a:rPr lang="fr-FR" altLang="fr-FR" sz="2000" b="1" dirty="0">
                <a:solidFill>
                  <a:srgbClr val="FFFF00"/>
                </a:solidFill>
              </a:rPr>
              <a:t>Romain BELLANGER</a:t>
            </a:r>
            <a:r>
              <a:rPr lang="fr-FR" altLang="fr-FR" sz="2000" b="1" dirty="0"/>
              <a:t> )</a:t>
            </a:r>
            <a:br>
              <a:rPr lang="fr-FR" altLang="fr-FR" sz="2000" b="1" dirty="0"/>
            </a:br>
            <a:r>
              <a:rPr lang="fr-FR" altLang="fr-FR" sz="2000" b="1" dirty="0"/>
              <a:t>	Arbitres 	( </a:t>
            </a:r>
            <a:r>
              <a:rPr lang="fr-FR" altLang="fr-FR" sz="2000" b="1" dirty="0">
                <a:solidFill>
                  <a:srgbClr val="FFFF00"/>
                </a:solidFill>
              </a:rPr>
              <a:t>Daniel LOISEAU</a:t>
            </a:r>
            <a:r>
              <a:rPr lang="fr-FR" altLang="fr-FR" sz="2000" b="1" dirty="0"/>
              <a:t> )</a:t>
            </a:r>
            <a:br>
              <a:rPr lang="fr-FR" altLang="fr-FR" sz="2000" b="1" dirty="0"/>
            </a:br>
            <a:r>
              <a:rPr lang="fr-FR" altLang="fr-FR" sz="2000" b="1" dirty="0"/>
              <a:t>	Seniors 	( </a:t>
            </a:r>
            <a:r>
              <a:rPr lang="fr-FR" altLang="fr-FR" sz="2000" b="1" dirty="0" err="1">
                <a:solidFill>
                  <a:srgbClr val="FFFF00"/>
                </a:solidFill>
              </a:rPr>
              <a:t>Eric</a:t>
            </a:r>
            <a:r>
              <a:rPr lang="fr-FR" altLang="fr-FR" sz="2000" b="1" dirty="0">
                <a:solidFill>
                  <a:srgbClr val="FFFF00"/>
                </a:solidFill>
              </a:rPr>
              <a:t> DURAND</a:t>
            </a:r>
            <a:r>
              <a:rPr lang="fr-FR" altLang="fr-FR" sz="2000" b="1" dirty="0"/>
              <a:t> )</a:t>
            </a:r>
          </a:p>
          <a:p>
            <a:pPr lvl="1" indent="-282575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fr-FR" altLang="fr-FR" sz="1800" b="1" dirty="0"/>
              <a:t>		</a:t>
            </a:r>
            <a:r>
              <a:rPr lang="fr-FR" altLang="fr-FR" sz="2000" b="1" dirty="0"/>
              <a:t>Vétérans</a:t>
            </a:r>
            <a:r>
              <a:rPr lang="fr-FR" altLang="fr-FR" sz="1800" b="1" dirty="0"/>
              <a:t>	( </a:t>
            </a:r>
            <a:r>
              <a:rPr lang="fr-FR" altLang="fr-FR" sz="2000" b="1" dirty="0">
                <a:solidFill>
                  <a:srgbClr val="FFFF00"/>
                </a:solidFill>
              </a:rPr>
              <a:t>Xavier BARBEAU</a:t>
            </a:r>
            <a:r>
              <a:rPr lang="fr-FR" altLang="fr-FR" sz="1800" b="1" dirty="0"/>
              <a:t> )</a:t>
            </a:r>
          </a:p>
          <a:p>
            <a:pPr lvl="1" indent="-282575"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fr-FR" altLang="fr-FR" sz="1800" b="1" dirty="0">
                <a:solidFill>
                  <a:srgbClr val="FFFF00"/>
                </a:solidFill>
              </a:rPr>
              <a:t>        </a:t>
            </a:r>
            <a:r>
              <a:rPr lang="fr-FR" altLang="fr-FR" sz="2000" b="1" dirty="0"/>
              <a:t>Gardiens</a:t>
            </a:r>
            <a:r>
              <a:rPr lang="fr-FR" altLang="fr-FR" sz="1800" b="1" dirty="0">
                <a:solidFill>
                  <a:srgbClr val="FFFF00"/>
                </a:solidFill>
              </a:rPr>
              <a:t>           </a:t>
            </a:r>
            <a:r>
              <a:rPr lang="fr-FR" altLang="fr-FR" sz="1800" b="1" dirty="0"/>
              <a:t> ( </a:t>
            </a:r>
            <a:r>
              <a:rPr lang="fr-FR" altLang="fr-FR" sz="1800" b="1" dirty="0">
                <a:solidFill>
                  <a:srgbClr val="FFFF00"/>
                </a:solidFill>
              </a:rPr>
              <a:t>Yohann MOREAU</a:t>
            </a:r>
            <a:r>
              <a:rPr lang="fr-FR" altLang="fr-FR" sz="1800" b="1" dirty="0"/>
              <a:t> )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SzPct val="144000"/>
              <a:buFont typeface="Times New Roman" panose="02020603050405020304" pitchFamily="18" charset="0"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fr-FR" altLang="fr-FR" sz="2000" b="1" dirty="0"/>
              <a:t>Bilan Financier </a:t>
            </a:r>
            <a:br>
              <a:rPr lang="fr-FR" altLang="fr-FR" sz="2000" b="1" dirty="0"/>
            </a:br>
            <a:r>
              <a:rPr lang="fr-FR" altLang="fr-FR" sz="2000" b="1" dirty="0"/>
              <a:t>			( </a:t>
            </a:r>
            <a:r>
              <a:rPr lang="fr-FR" altLang="fr-FR" sz="2000" i="1" dirty="0"/>
              <a:t>Trésorier</a:t>
            </a: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FFFF00"/>
                </a:solidFill>
              </a:rPr>
              <a:t>Christophe BONNET</a:t>
            </a:r>
            <a:r>
              <a:rPr lang="fr-FR" altLang="fr-FR" sz="2000" b="1" dirty="0"/>
              <a:t> )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SzPct val="144000"/>
              <a:buFont typeface="Times New Roman" panose="02020603050405020304" pitchFamily="18" charset="0"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fr-FR" altLang="fr-FR" sz="2000" b="1" dirty="0"/>
              <a:t>Prix des licences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SzPct val="144000"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fr-FR" altLang="fr-FR" sz="2000" b="1" dirty="0"/>
              <a:t>Election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SzPct val="144000"/>
              <a:buFont typeface="Times New Roman" panose="02020603050405020304" pitchFamily="18" charset="0"/>
              <a:buBlip>
                <a:blip r:embed="rId3"/>
              </a:buBlip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  <a:defRPr/>
            </a:pPr>
            <a:r>
              <a:rPr lang="fr-FR" altLang="fr-FR" sz="2000" b="1" dirty="0"/>
              <a:t>Questions diverses, remerciements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1"/>
          <p:cNvSpPr>
            <a:spLocks noChangeShapeType="1"/>
          </p:cNvSpPr>
          <p:nvPr/>
        </p:nvSpPr>
        <p:spPr bwMode="auto">
          <a:xfrm>
            <a:off x="2601913" y="3122613"/>
            <a:ext cx="1587" cy="1587"/>
          </a:xfrm>
          <a:prstGeom prst="line">
            <a:avLst/>
          </a:prstGeom>
          <a:noFill/>
          <a:ln w="126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07" name="Line 2"/>
          <p:cNvSpPr>
            <a:spLocks noChangeShapeType="1"/>
          </p:cNvSpPr>
          <p:nvPr/>
        </p:nvSpPr>
        <p:spPr bwMode="auto">
          <a:xfrm>
            <a:off x="2601913" y="3509963"/>
            <a:ext cx="1587" cy="1587"/>
          </a:xfrm>
          <a:prstGeom prst="line">
            <a:avLst/>
          </a:prstGeom>
          <a:noFill/>
          <a:ln w="126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08" name="Line 3"/>
          <p:cNvSpPr>
            <a:spLocks noChangeShapeType="1"/>
          </p:cNvSpPr>
          <p:nvPr/>
        </p:nvSpPr>
        <p:spPr bwMode="auto">
          <a:xfrm>
            <a:off x="3090863" y="3509963"/>
            <a:ext cx="1587" cy="1587"/>
          </a:xfrm>
          <a:prstGeom prst="line">
            <a:avLst/>
          </a:prstGeom>
          <a:noFill/>
          <a:ln w="12600" cap="rnd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807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0" y="4652963"/>
            <a:ext cx="91440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0" cap="flat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4125"/>
              </a:spcBef>
              <a:buSzPct val="100000"/>
              <a:defRPr/>
            </a:pPr>
            <a:r>
              <a:rPr lang="fr-FR" altLang="fr-FR" sz="66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Christophe Bonnet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1196975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0" cap="flat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4500"/>
              </a:spcBef>
              <a:buSzPct val="100000"/>
              <a:defRPr/>
            </a:pPr>
            <a:r>
              <a:rPr lang="fr-FR" altLang="fr-FR" sz="7200" b="1">
                <a:effectLst>
                  <a:outerShdw blurRad="38100" dist="38100" dir="2700000" algn="tl">
                    <a:srgbClr val="000000"/>
                  </a:outerShdw>
                </a:effectLst>
              </a:rPr>
              <a:t>Rapport financier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3141663"/>
            <a:ext cx="9144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8000" cap="flat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3375"/>
              </a:spcBef>
              <a:buSzPct val="100000"/>
              <a:defRPr/>
            </a:pPr>
            <a:r>
              <a:rPr lang="fr-FR" altLang="fr-FR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Par le trésorier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9"/>
            <a:ext cx="9144000" cy="60114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9"/>
            <a:ext cx="9144000" cy="63367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631832" y="476672"/>
            <a:ext cx="133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adoptés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6838"/>
            <a:ext cx="8229600" cy="106838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3200" dirty="0"/>
              <a:t>Coût des licences 2016 - 2017</a:t>
            </a:r>
          </a:p>
        </p:txBody>
      </p:sp>
      <p:graphicFrame>
        <p:nvGraphicFramePr>
          <p:cNvPr id="430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44210"/>
              </p:ext>
            </p:extLst>
          </p:nvPr>
        </p:nvGraphicFramePr>
        <p:xfrm>
          <a:off x="179388" y="1125538"/>
          <a:ext cx="8688387" cy="5538789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val="365160390"/>
                    </a:ext>
                  </a:extLst>
                </a:gridCol>
                <a:gridCol w="2173287">
                  <a:extLst>
                    <a:ext uri="{9D8B030D-6E8A-4147-A177-3AD203B41FA5}">
                      <a16:colId xmlns:a16="http://schemas.microsoft.com/office/drawing/2014/main" val="2288595952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val="180033498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3221488047"/>
                    </a:ext>
                  </a:extLst>
                </a:gridCol>
              </a:tblGrid>
              <a:tr h="1289049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92124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Nouvelle licence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et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Renouvellement avant le 15 juillet</a:t>
                      </a:r>
                    </a:p>
                  </a:txBody>
                  <a:tcPr marL="90000" marR="90000" marT="810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Renouvellement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après le 15 juillet</a:t>
                      </a:r>
                    </a:p>
                  </a:txBody>
                  <a:tcPr marL="90000" marR="90000" marT="810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Années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de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Naissance</a:t>
                      </a:r>
                    </a:p>
                  </a:txBody>
                  <a:tcPr marL="90000" marR="90000" marT="810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84426"/>
                  </a:ext>
                </a:extLst>
              </a:tr>
              <a:tr h="9032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U6-U7-U8-U9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60 €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70 €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2011 - 2010</a:t>
                      </a:r>
                      <a:b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</a:b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2009 - 2008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923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U10 - U11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65 €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75 €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2007 - 2006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859302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U12 - U13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2005 - 2004</a:t>
                      </a:r>
                    </a:p>
                  </a:txBody>
                  <a:tcPr marL="90000" marR="90000" marT="92160" marB="46800" anchor="ctr" horzOverflow="overflow">
                    <a:lnL>
                      <a:noFill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816939"/>
                  </a:ext>
                </a:extLst>
              </a:tr>
              <a:tr h="9032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U14 - U15</a:t>
                      </a:r>
                      <a:b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</a:b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U16 - U17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70 €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80 €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2003 - 2002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2001 - 2000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9640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U18-U19</a:t>
                      </a:r>
                    </a:p>
                  </a:txBody>
                  <a:tcPr marL="90000" marR="90000" marT="107352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75 €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85 €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1999 - 1998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74839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U20 - Senior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Vétéran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90 €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100 €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1997 - 1982</a:t>
                      </a:r>
                      <a:b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</a:br>
                      <a:r>
                        <a:rPr kumimoji="0" lang="fr-FR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1981 - 1900</a:t>
                      </a:r>
                    </a:p>
                  </a:txBody>
                  <a:tcPr marL="90000" marR="90000" marT="92160" marB="4680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176293"/>
                  </a:ext>
                </a:extLst>
              </a:tr>
            </a:tbl>
          </a:graphicData>
        </a:graphic>
      </p:graphicFrame>
      <p:sp>
        <p:nvSpPr>
          <p:cNvPr id="43100" name="AutoShape 92"/>
          <p:cNvSpPr>
            <a:spLocks noChangeArrowheads="1"/>
          </p:cNvSpPr>
          <p:nvPr/>
        </p:nvSpPr>
        <p:spPr bwMode="auto">
          <a:xfrm>
            <a:off x="323850" y="7389813"/>
            <a:ext cx="9144000" cy="6597650"/>
          </a:xfrm>
          <a:prstGeom prst="irregularSeal2">
            <a:avLst/>
          </a:prstGeom>
          <a:solidFill>
            <a:srgbClr val="008000"/>
          </a:solidFill>
          <a:ln w="9828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750"/>
              </a:spcBef>
              <a:buClrTx/>
              <a:buFontTx/>
              <a:buNone/>
            </a:pPr>
            <a:r>
              <a:rPr lang="fr-FR" altLang="fr-FR" sz="2800" b="1">
                <a:solidFill>
                  <a:srgbClr val="FFFFFF"/>
                </a:solidFill>
              </a:rPr>
              <a:t>Les joueurs </a:t>
            </a:r>
            <a:br>
              <a:rPr lang="fr-FR" altLang="fr-FR" sz="2800" b="1">
                <a:solidFill>
                  <a:srgbClr val="FFFFFF"/>
                </a:solidFill>
              </a:rPr>
            </a:br>
            <a:r>
              <a:rPr lang="fr-FR" altLang="fr-FR" sz="2800" b="1">
                <a:solidFill>
                  <a:srgbClr val="FFFFFF"/>
                </a:solidFill>
              </a:rPr>
              <a:t>qui </a:t>
            </a:r>
            <a:r>
              <a:rPr lang="fr-FR" altLang="fr-FR" sz="3200" b="1">
                <a:solidFill>
                  <a:srgbClr val="FF0000"/>
                </a:solidFill>
              </a:rPr>
              <a:t>étaient</a:t>
            </a:r>
            <a:r>
              <a:rPr lang="fr-FR" altLang="fr-FR" sz="2800" b="1">
                <a:solidFill>
                  <a:srgbClr val="FFFFFF"/>
                </a:solidFill>
              </a:rPr>
              <a:t> et </a:t>
            </a:r>
            <a:br>
              <a:rPr lang="fr-FR" altLang="fr-FR" sz="2800" b="1">
                <a:solidFill>
                  <a:srgbClr val="FFFFFF"/>
                </a:solidFill>
              </a:rPr>
            </a:br>
            <a:r>
              <a:rPr lang="fr-FR" altLang="fr-FR" sz="2800" b="1">
                <a:solidFill>
                  <a:srgbClr val="FFFFFF"/>
                </a:solidFill>
              </a:rPr>
              <a:t>qui </a:t>
            </a:r>
            <a:r>
              <a:rPr lang="fr-FR" altLang="fr-FR" sz="3200" b="1">
                <a:solidFill>
                  <a:srgbClr val="FF0000"/>
                </a:solidFill>
              </a:rPr>
              <a:t>seront</a:t>
            </a:r>
            <a:r>
              <a:rPr lang="fr-FR" altLang="fr-FR" sz="2800" b="1">
                <a:solidFill>
                  <a:srgbClr val="FFFFFF"/>
                </a:solidFill>
              </a:rPr>
              <a:t> dirigeants</a:t>
            </a:r>
            <a:br>
              <a:rPr lang="fr-FR" altLang="fr-FR" sz="2800" b="1">
                <a:solidFill>
                  <a:srgbClr val="FFFFFF"/>
                </a:solidFill>
              </a:rPr>
            </a:br>
            <a:r>
              <a:rPr lang="fr-FR" altLang="fr-FR" sz="2800" b="1">
                <a:solidFill>
                  <a:srgbClr val="FFFFFF"/>
                </a:solidFill>
              </a:rPr>
              <a:t>pourront prétendre à </a:t>
            </a:r>
            <a:br>
              <a:rPr lang="fr-FR" altLang="fr-FR" sz="2800" b="1">
                <a:solidFill>
                  <a:srgbClr val="FFFFFF"/>
                </a:solidFill>
              </a:rPr>
            </a:br>
            <a:r>
              <a:rPr lang="fr-FR" altLang="fr-FR" sz="2800" b="1">
                <a:solidFill>
                  <a:srgbClr val="FFFFFF"/>
                </a:solidFill>
              </a:rPr>
              <a:t>une licence à prix coutant</a:t>
            </a:r>
            <a:br>
              <a:rPr lang="fr-FR" altLang="fr-FR" sz="2800" b="1">
                <a:solidFill>
                  <a:srgbClr val="FFFFFF"/>
                </a:solidFill>
              </a:rPr>
            </a:br>
            <a:endParaRPr lang="fr-FR" altLang="fr-FR" sz="2800" b="1">
              <a:solidFill>
                <a:srgbClr val="FFFFFF"/>
              </a:solidFill>
            </a:endParaRPr>
          </a:p>
          <a:p>
            <a:pPr algn="ctr" eaLnBrk="1" hangingPunct="1">
              <a:spcBef>
                <a:spcPts val="1750"/>
              </a:spcBef>
              <a:buClrTx/>
              <a:buFontTx/>
              <a:buNone/>
            </a:pPr>
            <a:endParaRPr lang="fr-FR" altLang="fr-FR" sz="2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23958 L -0.004 -0.98495">
                                      <p:cBhvr additive="repl">
                                        <p:cTn id="11" dur="2000" fill="hold"/>
                                        <p:tgtEl>
                                          <p:spTgt spid="4310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00"/>
            <a:ext cx="9224279" cy="695868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4"/>
            <a:ext cx="9183707" cy="68538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1412776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4000" dirty="0"/>
              <a:t>Questions diverses</a:t>
            </a:r>
          </a:p>
          <a:p>
            <a:endParaRPr lang="fr-FR" sz="4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4000" dirty="0"/>
              <a:t>Remerciements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4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4000" dirty="0"/>
              <a:t>Paroles aux invités</a:t>
            </a:r>
          </a:p>
        </p:txBody>
      </p:sp>
    </p:spTree>
    <p:extLst>
      <p:ext uri="{BB962C8B-B14F-4D97-AF65-F5344CB8AC3E}">
        <p14:creationId xmlns:p14="http://schemas.microsoft.com/office/powerpoint/2010/main" val="148401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7163"/>
            <a:ext cx="8229600" cy="138588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4000"/>
              <a:t>Assemblée Générale</a:t>
            </a:r>
            <a:br>
              <a:rPr lang="fr-FR" altLang="fr-FR" sz="4000"/>
            </a:br>
            <a:r>
              <a:rPr lang="fr-FR" altLang="fr-FR" sz="4000"/>
              <a:t>CSL Football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708275"/>
            <a:ext cx="8229600" cy="2692400"/>
          </a:xfrm>
        </p:spPr>
        <p:txBody>
          <a:bodyPr/>
          <a:lstStyle/>
          <a:p>
            <a:pPr indent="-339725" algn="ctr" eaLnBrk="1" hangingPunct="1">
              <a:buClrTx/>
              <a:buSzPct val="9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b="1" dirty="0"/>
              <a:t>Rapport  moral</a:t>
            </a:r>
          </a:p>
          <a:p>
            <a:pPr indent="-339725" algn="ctr" eaLnBrk="1" hangingPunct="1">
              <a:buClrTx/>
              <a:buSzPct val="9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b="1" dirty="0"/>
          </a:p>
          <a:p>
            <a:pPr indent="-339725" algn="ctr" eaLnBrk="1" hangingPunct="1">
              <a:buClrTx/>
              <a:buSzPct val="9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b="1" dirty="0"/>
              <a:t>Olivier DRU</a:t>
            </a:r>
          </a:p>
          <a:p>
            <a:pPr indent="-339725" algn="ctr" eaLnBrk="1" hangingPunct="1">
              <a:buClrTx/>
              <a:buSzPct val="9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i="1" dirty="0"/>
              <a:t>président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6350"/>
            <a:ext cx="8229600" cy="11557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b="1"/>
              <a:t>Nombre de licenciés</a:t>
            </a:r>
            <a:br>
              <a:rPr lang="fr-FR" altLang="fr-FR" b="1"/>
            </a:br>
            <a:r>
              <a:rPr lang="fr-FR" altLang="fr-FR" sz="2400" b="1"/>
              <a:t>par catégorie d’âge</a:t>
            </a:r>
          </a:p>
        </p:txBody>
      </p:sp>
      <p:pic>
        <p:nvPicPr>
          <p:cNvPr id="3686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30300"/>
            <a:ext cx="91344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81138"/>
            <a:ext cx="8401050" cy="47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689600" y="1862138"/>
            <a:ext cx="1381125" cy="64928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br>
              <a:rPr lang="fr-FR" altLang="fr-FR" sz="12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Champteussé</a:t>
            </a:r>
            <a:b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fr-FR" altLang="fr-FR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-315913"/>
            <a:ext cx="8229600" cy="1143001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000"/>
              <a:t>Situation géographique des </a:t>
            </a:r>
            <a:r>
              <a:rPr lang="fr-FR" altLang="fr-FR" sz="2800"/>
              <a:t>licenciés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11638" y="3429000"/>
            <a:ext cx="865187" cy="5191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168</a:t>
            </a:r>
            <a:br>
              <a:rPr lang="fr-FR" altLang="fr-FR" sz="12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Le Lion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148263" y="4292600"/>
            <a:ext cx="1008062" cy="7096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  <a:t>32</a:t>
            </a:r>
            <a:b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200" b="1">
                <a:solidFill>
                  <a:srgbClr val="000000"/>
                </a:solidFill>
                <a:latin typeface="Verdana" panose="020B0604030504040204" pitchFamily="34" charset="0"/>
              </a:rPr>
              <a:t>Grez-Neuville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700338" y="5157788"/>
            <a:ext cx="792162" cy="55086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b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400" b="1">
                <a:solidFill>
                  <a:srgbClr val="000000"/>
                </a:solidFill>
                <a:latin typeface="Verdana" panose="020B0604030504040204" pitchFamily="34" charset="0"/>
              </a:rPr>
              <a:t>Brain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00563" y="2420938"/>
            <a:ext cx="1079500" cy="52546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8</a:t>
            </a:r>
            <a:b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Montreuil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9388" y="188913"/>
            <a:ext cx="1152525" cy="6794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  <a:latin typeface="Verdana" panose="020B0604030504040204" pitchFamily="34" charset="0"/>
              </a:rPr>
              <a:t>26</a:t>
            </a:r>
            <a:br>
              <a:rPr lang="fr-FR" altLang="fr-FR" sz="14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200" b="1">
                <a:solidFill>
                  <a:srgbClr val="000000"/>
                </a:solidFill>
                <a:latin typeface="Verdana" panose="020B0604030504040204" pitchFamily="34" charset="0"/>
              </a:rPr>
              <a:t>Extérieurs</a:t>
            </a:r>
            <a:br>
              <a:rPr lang="fr-FR" altLang="fr-FR" sz="12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200" b="1">
                <a:solidFill>
                  <a:srgbClr val="000000"/>
                </a:solidFill>
                <a:latin typeface="Verdana" panose="020B0604030504040204" pitchFamily="34" charset="0"/>
              </a:rPr>
              <a:t>à la Cdc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580063" y="2924175"/>
            <a:ext cx="1008062" cy="5254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4</a:t>
            </a:r>
            <a:b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Thorigné</a:t>
            </a:r>
            <a:endParaRPr lang="fr-FR" altLang="fr-FR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484438" y="1700213"/>
            <a:ext cx="1008062" cy="52546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b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200" b="1">
                <a:solidFill>
                  <a:srgbClr val="000000"/>
                </a:solidFill>
                <a:latin typeface="Verdana" panose="020B0604030504040204" pitchFamily="34" charset="0"/>
              </a:rPr>
              <a:t>Andigné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948488" y="3357563"/>
            <a:ext cx="863600" cy="52546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  <a:t>5</a:t>
            </a:r>
            <a:b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200" b="1">
                <a:solidFill>
                  <a:srgbClr val="000000"/>
                </a:solidFill>
                <a:latin typeface="Verdana" panose="020B0604030504040204" pitchFamily="34" charset="0"/>
              </a:rPr>
              <a:t>Sceaux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724525" y="5229225"/>
            <a:ext cx="1008063" cy="5873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  <a:t>4</a:t>
            </a:r>
            <a:b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  <a:t>Pruillé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63600" y="4248150"/>
            <a:ext cx="720725" cy="5873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b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600" b="1">
                <a:solidFill>
                  <a:srgbClr val="000000"/>
                </a:solidFill>
                <a:latin typeface="Verdana" panose="020B0604030504040204" pitchFamily="34" charset="0"/>
              </a:rPr>
              <a:t>Vern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4733006"/>
            <a:ext cx="9144000" cy="155733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3600" b="1" dirty="0">
                <a:solidFill>
                  <a:srgbClr val="000000"/>
                </a:solidFill>
              </a:rPr>
              <a:t>26 %  dans la </a:t>
            </a:r>
            <a:r>
              <a:rPr lang="fr-FR" altLang="fr-FR" sz="3600" b="1" dirty="0" err="1">
                <a:solidFill>
                  <a:srgbClr val="000000"/>
                </a:solidFill>
              </a:rPr>
              <a:t>Cdc</a:t>
            </a:r>
            <a:r>
              <a:rPr lang="fr-FR" altLang="fr-FR" sz="3600" b="1" dirty="0">
                <a:solidFill>
                  <a:srgbClr val="000000"/>
                </a:solidFill>
              </a:rPr>
              <a:t> en dehors du Lion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6229350"/>
            <a:ext cx="9144000" cy="620713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2800" b="1" dirty="0">
                <a:solidFill>
                  <a:srgbClr val="FFFFFF"/>
                </a:solidFill>
              </a:rPr>
              <a:t>10 %  à l’extérieur de la </a:t>
            </a:r>
            <a:r>
              <a:rPr lang="fr-FR" altLang="fr-FR" sz="2800" b="1" dirty="0" err="1">
                <a:solidFill>
                  <a:srgbClr val="FFFFFF"/>
                </a:solidFill>
              </a:rPr>
              <a:t>Cdc</a:t>
            </a:r>
            <a:endParaRPr lang="fr-FR" altLang="fr-FR" sz="2800" b="1" dirty="0">
              <a:solidFill>
                <a:srgbClr val="FFFFFF"/>
              </a:solidFill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865563" y="1514475"/>
            <a:ext cx="1223962" cy="5191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b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2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Chambellay</a:t>
            </a:r>
            <a:endParaRPr lang="fr-FR" altLang="fr-FR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300663" y="1281113"/>
            <a:ext cx="901700" cy="52546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br>
              <a:rPr lang="fr-FR" altLang="fr-FR" sz="16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fr-FR" altLang="fr-FR" sz="1200" b="1" dirty="0">
                <a:solidFill>
                  <a:srgbClr val="000000"/>
                </a:solidFill>
                <a:latin typeface="Verdana" panose="020B0604030504040204" pitchFamily="34" charset="0"/>
              </a:rPr>
              <a:t>Chenillé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319588" y="827088"/>
            <a:ext cx="936625" cy="5969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400" b="1">
                <a:solidFill>
                  <a:srgbClr val="000000"/>
                </a:solidFill>
                <a:latin typeface="Verdana" panose="020B0604030504040204" pitchFamily="34" charset="0"/>
              </a:rPr>
              <a:t>1 </a:t>
            </a:r>
          </a:p>
          <a:p>
            <a:pPr algn="ctr" eaLnBrk="1" hangingPunct="1">
              <a:spcBef>
                <a:spcPts val="750"/>
              </a:spcBef>
              <a:buClrTx/>
              <a:buFontTx/>
              <a:buNone/>
            </a:pPr>
            <a:r>
              <a:rPr lang="fr-FR" altLang="fr-FR" sz="1200" b="1">
                <a:solidFill>
                  <a:srgbClr val="000000"/>
                </a:solidFill>
                <a:latin typeface="Verdana" panose="020B0604030504040204" pitchFamily="34" charset="0"/>
              </a:rPr>
              <a:t>La Jaille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34" y="-64419"/>
            <a:ext cx="9144000" cy="4797425"/>
          </a:xfrm>
          <a:prstGeom prst="rect">
            <a:avLst/>
          </a:prstGeom>
          <a:solidFill>
            <a:srgbClr val="0000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fr-FR" altLang="fr-FR" sz="6000" dirty="0">
              <a:solidFill>
                <a:srgbClr val="FFFF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fr-FR" altLang="fr-FR" sz="6000" dirty="0">
                <a:solidFill>
                  <a:srgbClr val="FFFF00"/>
                </a:solidFill>
              </a:rPr>
              <a:t>64%  des licenciés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6000" dirty="0">
                <a:solidFill>
                  <a:srgbClr val="FFFF00"/>
                </a:solidFill>
              </a:rPr>
              <a:t>habitent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6000" dirty="0">
                <a:solidFill>
                  <a:srgbClr val="FFFF00"/>
                </a:solidFill>
              </a:rPr>
              <a:t>au Lion d’Angers</a:t>
            </a: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16668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8000">
                <a:solidFill>
                  <a:srgbClr val="FF33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4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4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5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5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6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6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repeatCount="200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3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9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/>
              <a:t>Quelques dates à retenir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1143000"/>
            <a:ext cx="8435975" cy="5530850"/>
          </a:xfrm>
        </p:spPr>
        <p:txBody>
          <a:bodyPr/>
          <a:lstStyle/>
          <a:p>
            <a:pPr marL="339725" indent="-339725" eaLnBrk="1" hangingPunct="1">
              <a:spcBef>
                <a:spcPts val="700"/>
              </a:spcBef>
              <a:buClr>
                <a:srgbClr val="FFFFFF"/>
              </a:buClr>
              <a:buSzPct val="103000"/>
              <a:buFont typeface="Times New Roman" panose="02020603050405020304" pitchFamily="18" charset="0"/>
              <a:buBlip>
                <a:blip r:embed="rId3"/>
              </a:buBlip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800" dirty="0"/>
              <a:t>Retour des demandes de licence avant le 15 juillet, avec le chèque et tout le dossier</a:t>
            </a:r>
          </a:p>
          <a:p>
            <a:pPr marL="339725" indent="-339725" eaLnBrk="1" hangingPunct="1">
              <a:spcBef>
                <a:spcPts val="700"/>
              </a:spcBef>
              <a:buClr>
                <a:srgbClr val="FFFFFF"/>
              </a:buClr>
              <a:buSzPct val="103000"/>
              <a:buFont typeface="Times New Roman" panose="02020603050405020304" pitchFamily="18" charset="0"/>
              <a:buBlip>
                <a:blip r:embed="rId3"/>
              </a:buBlip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800" dirty="0"/>
              <a:t>Permanences licences vendredi 24 juin de 18h-20h, samedi 25 juin 10h30-12h30, vendredis 1er et 8 juillet de 18h à 20h et le samedi 2 juillet de 10h30 à 12h30.</a:t>
            </a:r>
          </a:p>
          <a:p>
            <a:pPr marL="339725" indent="-339725" eaLnBrk="1" hangingPunct="1">
              <a:spcBef>
                <a:spcPts val="700"/>
              </a:spcBef>
              <a:buClr>
                <a:srgbClr val="FFFFFF"/>
              </a:buClr>
              <a:buSzPct val="103000"/>
              <a:buFont typeface="Times New Roman" panose="02020603050405020304" pitchFamily="18" charset="0"/>
              <a:buBlip>
                <a:blip r:embed="rId3"/>
              </a:buBlip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800" dirty="0"/>
              <a:t>Lundi 8 août - 1</a:t>
            </a:r>
            <a:r>
              <a:rPr lang="fr-FR" altLang="fr-FR" sz="2800" baseline="30000" dirty="0"/>
              <a:t>er</a:t>
            </a:r>
            <a:r>
              <a:rPr lang="fr-FR" altLang="fr-FR" sz="2800" dirty="0"/>
              <a:t> entraînement seniors</a:t>
            </a:r>
          </a:p>
          <a:p>
            <a:pPr marL="339725" indent="-339725" eaLnBrk="1" hangingPunct="1">
              <a:spcBef>
                <a:spcPts val="700"/>
              </a:spcBef>
              <a:buClr>
                <a:srgbClr val="FFFFFF"/>
              </a:buClr>
              <a:buSzPct val="103000"/>
              <a:buFont typeface="Times New Roman" panose="02020603050405020304" pitchFamily="18" charset="0"/>
              <a:buBlip>
                <a:blip r:embed="rId3"/>
              </a:buBlip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800" dirty="0"/>
              <a:t>Samedi 3 septembre – Forum des </a:t>
            </a:r>
            <a:r>
              <a:rPr lang="fr-FR" altLang="fr-FR" sz="2800" dirty="0" err="1"/>
              <a:t>Assos</a:t>
            </a:r>
            <a:endParaRPr lang="fr-FR" altLang="fr-FR" sz="2800" dirty="0"/>
          </a:p>
          <a:p>
            <a:pPr marL="339725" indent="-339725" eaLnBrk="1" hangingPunct="1">
              <a:spcBef>
                <a:spcPts val="600"/>
              </a:spcBef>
              <a:buClr>
                <a:srgbClr val="FFFFFF"/>
              </a:buClr>
              <a:buSzPct val="120000"/>
              <a:buFont typeface="Times New Roman" panose="02020603050405020304" pitchFamily="18" charset="0"/>
              <a:buBlip>
                <a:blip r:embed="rId3"/>
              </a:buBlip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400" dirty="0"/>
              <a:t>Reprise entrainement école de foot mercredi 7 septembre</a:t>
            </a:r>
          </a:p>
          <a:p>
            <a:pPr marL="339725" indent="-339725" eaLnBrk="1" hangingPunct="1">
              <a:spcBef>
                <a:spcPts val="700"/>
              </a:spcBef>
              <a:buClr>
                <a:srgbClr val="FFFFFF"/>
              </a:buClr>
              <a:buSzPct val="103000"/>
              <a:buFont typeface="Times New Roman" panose="02020603050405020304" pitchFamily="18" charset="0"/>
              <a:buBlip>
                <a:blip r:embed="rId3"/>
              </a:buBlip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800" dirty="0"/>
              <a:t>novembre – vente des calendriers</a:t>
            </a:r>
          </a:p>
          <a:p>
            <a:pPr marL="339725" indent="-339725" eaLnBrk="1" hangingPunct="1">
              <a:spcBef>
                <a:spcPts val="700"/>
              </a:spcBef>
              <a:buClr>
                <a:srgbClr val="FFFFFF"/>
              </a:buClr>
              <a:buSzPct val="103000"/>
              <a:buFont typeface="Times New Roman" panose="02020603050405020304" pitchFamily="18" charset="0"/>
              <a:buBlip>
                <a:blip r:embed="rId3"/>
              </a:buBlip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fr-FR" altLang="fr-FR" sz="2800" dirty="0"/>
              <a:t>mars 2017  – Soirée Choucroute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0" y="22935"/>
            <a:ext cx="5226050" cy="6858000"/>
          </a:xfrm>
          <a:prstGeom prst="rect">
            <a:avLst/>
          </a:prstGeom>
        </p:spPr>
      </p:pic>
      <p:sp>
        <p:nvSpPr>
          <p:cNvPr id="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836711"/>
            <a:ext cx="3744416" cy="547201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/>
              <a:t>Ronan</a:t>
            </a:r>
            <a:br>
              <a:rPr lang="fr-FR" altLang="fr-FR" dirty="0"/>
            </a:br>
            <a:r>
              <a:rPr lang="fr-FR" altLang="fr-FR" dirty="0"/>
              <a:t>PAGERIE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son  projet</a:t>
            </a:r>
            <a:br>
              <a:rPr lang="fr-FR" altLang="fr-FR" dirty="0"/>
            </a:br>
            <a:br>
              <a:rPr lang="fr-FR" altLang="fr-FR" dirty="0"/>
            </a:br>
            <a:r>
              <a:rPr lang="fr-FR" altLang="fr-FR" dirty="0"/>
              <a:t>l’Euro </a:t>
            </a:r>
            <a:r>
              <a:rPr lang="fr-FR" altLang="fr-FR" dirty="0" err="1"/>
              <a:t>Lionnais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84628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4" y="0"/>
            <a:ext cx="7541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039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439</Words>
  <Application>Microsoft Office PowerPoint</Application>
  <PresentationFormat>Affichage à l'écran (4:3)</PresentationFormat>
  <Paragraphs>131</Paragraphs>
  <Slides>37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Microsoft YaHei</vt:lpstr>
      <vt:lpstr>Arial</vt:lpstr>
      <vt:lpstr>Lucida Sans Unicode</vt:lpstr>
      <vt:lpstr>Times New Roman</vt:lpstr>
      <vt:lpstr>Verdana</vt:lpstr>
      <vt:lpstr>Wingdings</vt:lpstr>
      <vt:lpstr>Thème Office</vt:lpstr>
      <vt:lpstr>Thème Office</vt:lpstr>
      <vt:lpstr>Présentation PowerPoint</vt:lpstr>
      <vt:lpstr>Assemblée Générale CSL Football</vt:lpstr>
      <vt:lpstr>Ordre du jour</vt:lpstr>
      <vt:lpstr>Assemblée Générale CSL Football</vt:lpstr>
      <vt:lpstr>Nombre de licenciés par catégorie d’âge</vt:lpstr>
      <vt:lpstr>Situation géographique des licenciés </vt:lpstr>
      <vt:lpstr>Quelques dates à retenir</vt:lpstr>
      <vt:lpstr>Ronan PAGERIE  son  projet  l’Euro Lionnais</vt:lpstr>
      <vt:lpstr>Présentation PowerPoint</vt:lpstr>
      <vt:lpstr>Rapport d’activité  Les jeunes  par Romain BELLANGER</vt:lpstr>
      <vt:lpstr>les débutants – Foot à 3 et 5</vt:lpstr>
      <vt:lpstr>U11</vt:lpstr>
      <vt:lpstr>U13</vt:lpstr>
      <vt:lpstr>Classements – U13 A et B</vt:lpstr>
      <vt:lpstr>Les U15</vt:lpstr>
      <vt:lpstr>Les U15 A</vt:lpstr>
      <vt:lpstr>Les U17 en entente avec Anjou Baconne</vt:lpstr>
      <vt:lpstr>Les U17 en entente avec Anjou Baconne</vt:lpstr>
      <vt:lpstr>Présentation PowerPoint</vt:lpstr>
      <vt:lpstr>Rapport d’activité  Seniors  par Eric DURAND</vt:lpstr>
      <vt:lpstr>Les Seniors A – D2</vt:lpstr>
      <vt:lpstr>Les Seniors A – D2</vt:lpstr>
      <vt:lpstr>Les Seniors B – D3</vt:lpstr>
      <vt:lpstr>Les Seniors B – D3</vt:lpstr>
      <vt:lpstr>Les Seniors C – D4</vt:lpstr>
      <vt:lpstr>Les Seniors C – D4</vt:lpstr>
      <vt:lpstr>Présentation PowerPoint</vt:lpstr>
      <vt:lpstr>Les Vétérans  – 2e div</vt:lpstr>
      <vt:lpstr>Rapport d’activité  Les gardiens  par Yohann MOREAU</vt:lpstr>
      <vt:lpstr>Présentation PowerPoint</vt:lpstr>
      <vt:lpstr>Présentation PowerPoint</vt:lpstr>
      <vt:lpstr>Présentation PowerPoint</vt:lpstr>
      <vt:lpstr>Présentation PowerPoint</vt:lpstr>
      <vt:lpstr>Coût des licences 2016 - 2017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CSL Football</dc:title>
  <dc:creator>LOISEAU Daniel</dc:creator>
  <cp:lastModifiedBy>LOISEAU Daniel</cp:lastModifiedBy>
  <cp:revision>385</cp:revision>
  <cp:lastPrinted>2016-06-17T06:54:43Z</cp:lastPrinted>
  <dcterms:created xsi:type="dcterms:W3CDTF">2006-06-12T12:31:59Z</dcterms:created>
  <dcterms:modified xsi:type="dcterms:W3CDTF">2016-06-21T16:12:17Z</dcterms:modified>
</cp:coreProperties>
</file>